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6230B0-2F45-48A8-B2D8-C1E5D6D3DB35}">
  <a:tblStyle styleId="{936230B0-2F45-48A8-B2D8-C1E5D6D3DB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D364B95-448A-43D7-9B2B-C6F8126B36C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dfc7dc4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adfc7dc4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ed917b61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ed917b61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d917b61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d917b61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ed917b61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ed917b61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7e263475c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7e263475c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adfc7dc4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adfc7dc4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69cb6da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69cb6da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98080f22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98080f2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음식점 가격대 생략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 </a:t>
            </a:r>
            <a:r>
              <a:rPr i="1" lang="ko" u="sng">
                <a:solidFill>
                  <a:schemeClr val="dk1"/>
                </a:solidFill>
                <a:latin typeface="HY중고딕"/>
                <a:ea typeface="HY중고딕"/>
                <a:cs typeface="HY중고딕"/>
                <a:sym typeface="HY중고딕"/>
              </a:rPr>
              <a:t>착한가격업소, 우수관광 사업체, 모범음식점</a:t>
            </a:r>
            <a:endParaRPr i="1" u="sng">
              <a:solidFill>
                <a:schemeClr val="dk1"/>
              </a:solidFill>
              <a:latin typeface="HY중고딕"/>
              <a:ea typeface="HY중고딕"/>
              <a:cs typeface="HY중고딕"/>
              <a:sym typeface="HY중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HY중고딕"/>
                <a:ea typeface="HY중고딕"/>
                <a:cs typeface="HY중고딕"/>
                <a:sym typeface="HY중고딕"/>
              </a:rPr>
              <a:t>2번 필터 레이아웃 콤보박스로 나타내는거야 input range로 나타내는거야?</a:t>
            </a:r>
            <a:endParaRPr>
              <a:solidFill>
                <a:srgbClr val="FF0000"/>
              </a:solidFill>
              <a:latin typeface="HY중고딕"/>
              <a:ea typeface="HY중고딕"/>
              <a:cs typeface="HY중고딕"/>
              <a:sym typeface="HY중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HY중고딕"/>
                <a:ea typeface="HY중고딕"/>
                <a:cs typeface="HY중고딕"/>
                <a:sym typeface="HY중고딕"/>
              </a:rPr>
              <a:t>?? 강사님이 뭐라했는데… </a:t>
            </a:r>
            <a:endParaRPr sz="1400">
              <a:solidFill>
                <a:schemeClr val="dk2"/>
              </a:solidFill>
              <a:latin typeface="HY중고딕"/>
              <a:ea typeface="HY중고딕"/>
              <a:cs typeface="HY중고딕"/>
              <a:sym typeface="HY중고딕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HY중고딕"/>
                <a:ea typeface="HY중고딕"/>
                <a:cs typeface="HY중고딕"/>
                <a:sym typeface="HY중고딕"/>
              </a:rPr>
              <a:t>지역별 관리하라? </a:t>
            </a:r>
            <a:endParaRPr sz="1400">
              <a:solidFill>
                <a:schemeClr val="dk2"/>
              </a:solidFill>
              <a:latin typeface="HY중고딕"/>
              <a:ea typeface="HY중고딕"/>
              <a:cs typeface="HY중고딕"/>
              <a:sym typeface="HY중고딕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abaddbae8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abaddbae8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음식점 가격대 생략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 </a:t>
            </a:r>
            <a:r>
              <a:rPr i="1" lang="ko" u="sng">
                <a:solidFill>
                  <a:schemeClr val="dk1"/>
                </a:solidFill>
                <a:latin typeface="HY중고딕"/>
                <a:ea typeface="HY중고딕"/>
                <a:cs typeface="HY중고딕"/>
                <a:sym typeface="HY중고딕"/>
              </a:rPr>
              <a:t>착한가격업소, 우수관광 사업체, 모범음식점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</a:rPr>
              <a:t>어떻게 구현하는지 기능을 말할 것. &lt;&lt; 분류 값 다 넣을 것.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</a:rPr>
              <a:t>장소이름은 자동으로 셋팅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</a:rPr>
              <a:t>보여지는 메시지는 우리에 맞게 수정 (이미지 최대용량 지정 1메가)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cd7e3e9c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cd7e3e9c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퍼블리싱 형태로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730d2df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730d2df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69cb6da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69cb6da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퍼블리싱(HTML/CSS로만 이루어진 페이지)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adfc7dc4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adfc7dc4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cd7e3e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cd7e3e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숙박 예약 프로세스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 1. “리스트 페이지” → 검색 </a:t>
            </a:r>
            <a:r>
              <a:rPr lang="ko" sz="800">
                <a:solidFill>
                  <a:schemeClr val="dk1"/>
                </a:solidFill>
              </a:rPr>
              <a:t>→ </a:t>
            </a:r>
            <a:r>
              <a:rPr lang="ko" sz="800" u="sng">
                <a:solidFill>
                  <a:schemeClr val="dk1"/>
                </a:solidFill>
              </a:rPr>
              <a:t>숙박업소</a:t>
            </a:r>
            <a:r>
              <a:rPr lang="ko" sz="800">
                <a:solidFill>
                  <a:schemeClr val="dk1"/>
                </a:solidFill>
              </a:rPr>
              <a:t> 결과 “리스트 페이지”로 다시 노출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2. 원하는 </a:t>
            </a:r>
            <a:r>
              <a:rPr lang="ko" sz="800" u="sng">
                <a:solidFill>
                  <a:schemeClr val="dk1"/>
                </a:solidFill>
              </a:rPr>
              <a:t>숙박업소</a:t>
            </a:r>
            <a:r>
              <a:rPr lang="ko" sz="800">
                <a:solidFill>
                  <a:schemeClr val="dk1"/>
                </a:solidFill>
              </a:rPr>
              <a:t> 클릭 → “상세보기 페이지” 로 이동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3. “상세보기 페이지”에서 예약가능한 </a:t>
            </a:r>
            <a:r>
              <a:rPr lang="ko" sz="800" u="sng">
                <a:solidFill>
                  <a:schemeClr val="dk1"/>
                </a:solidFill>
              </a:rPr>
              <a:t>방 리스트 노출</a:t>
            </a:r>
            <a:r>
              <a:rPr lang="ko" sz="800">
                <a:solidFill>
                  <a:schemeClr val="dk1"/>
                </a:solidFill>
              </a:rPr>
              <a:t> → 원하는 방 [예약하기] 버튼 클릭 시 “예약상세 페이지”로 이동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4. “예약상세 페이지” 몇일날 몇박으로 가는지 선택 가능하며 캘린더가 보여져 사용자가 쉽게 선택할 수 있음. → [즉시예약] 버튼 클릭 시 &lt;로그인&gt; 체크 후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 - 비로그인시 : 로그인을 해주세요 → “로그인 페이지”로 이동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 - 로그인 시 : “예약하기 페이지”로 이동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5. “예약하기 페이지” 에서 예약자 정보 등의 정보 입력하고 [다음으로] 버튼 클릭하여 “결제하기 페이지”로 이동, 결제정보 입력하고 [결제하기] 클릭 시 “예약완료 페이지” 이동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bb9de7b5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bb9de7b5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bb9de7b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bb9de7b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ecba3a95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ecba3a95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작성폼, 버튼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bb9de7b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bb9de7b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aa3c794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aa3c794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9730d2df0_1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9730d2df0_1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adfc7dc4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adfc7dc4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e14c7bf1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e14c7bf1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adfc7dc4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adfc7dc4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adfc7dc4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adfc7dc4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발표할때 뭐라고 설명해야하는지 모르겠어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(소라) : 앞에 아이콘 클릭했을대 이렇게 이미지나 텍스트로 내용이 보여집니닷!, 목록 누르면 이벵리스트 페이지로 갑니다. 요롬 댈듯?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&gt;&gt;&gt;&gt;&gt;&gt; 디비설</a:t>
            </a:r>
            <a:r>
              <a:rPr lang="ko">
                <a:solidFill>
                  <a:srgbClr val="FF0000"/>
                </a:solidFill>
              </a:rPr>
              <a:t>계 나중에, 시간이 남는다면 우선순위 최하위이이이이이이!!!!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abaddba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abaddba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9730d2df0_1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9730d2df0_1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7e263475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7e263475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7e263475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7e263475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게시판으로 이루어지는 것인지 채팅으로 따로 연결해서 상담을 할 수 있을지에 대한 부분은 한번 검토.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빠른 시스템을 선호하는 경우 채팅으로 연결해서 할 수 있는 제도가 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--&gt;챗봇기능 추가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e14c7bf1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e14c7bf1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게시판으로 이루어지는 것인지 채팅으로 따로 연결해서 상담을 할 수 있을지에 대한 부분은 한번 검토.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빠른 시스템을 선호하는 경우 채팅으로 연결해서 할 수 있는 제도가 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--&gt;챗봇기능 추가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dd847314f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dd847314f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d40564b8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d40564b8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https://www.slideshare.net/guest02cfd10/v-1-0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d40564b8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d40564b8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메인페이지에서 헤더부분만 그대로 유지한채 화면만 이용할것인지 </a:t>
            </a:r>
            <a:r>
              <a:rPr lang="ko">
                <a:solidFill>
                  <a:srgbClr val="FF0000"/>
                </a:solidFill>
              </a:rPr>
              <a:t>헤더부분은 수정할 부분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탭에서 옆에꺼 하나씩 클릭하면 하단에 나타내는 것을 바둑판 배열로 나타내야하는지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날씨는 기상청 날씨로 써야할지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동행인찾기를 클릭하면 어디로 넘어가서 처리해야 할지 </a:t>
            </a:r>
            <a:r>
              <a:rPr lang="ko">
                <a:solidFill>
                  <a:srgbClr val="FF0000"/>
                </a:solidFill>
              </a:rPr>
              <a:t>기상청 api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동행인 찾기 기능이 다음페이지랑 살짝 겹침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e14c7bf1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e14c7bf1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ae38ae9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dae38ae9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해시태그 삭제후 텍스트 넣기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d40564b8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dd40564b8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정보 명확하게/ 날짜시간, 출발지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동행인 찾기 기능은 올린 사람이 일정을 완전히 갖춰서 가지고 있고 거기에 원하면 하고 아님 말고 이런식으로 하는게 어떤지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bcbefbd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dbcbefbd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정보 명확하게/ 날짜시간, 출발지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동행인 찾기 기능은 올린 사람이 일정을 완전히 갖춰서 가지고 있고 거기에 원하면 하고 아님 말고 이런식으로 하는게 어떤지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dae38ae942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dae38ae94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 공유 확인과 일정 확인하기의 구분은?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dbcbefbdd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dbcbefbdd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 공유 확인과 일정 확인하기의 구분은?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02a2f9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e02a2f9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 공유 확인과 일정 확인하기의 구분은?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dbcbefbddb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dbcbefbddb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dabaddba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dabaddba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https://www.slideshare.net/guest02cfd10/v-1-0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dabaddba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dabaddba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abaddba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abaddba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adfc7dc4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adfc7dc4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d40564b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d40564b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d40564b8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d40564b8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d40564b8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d40564b8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dd40564b8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dd40564b8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d40564b8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dd40564b8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dd40564b8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dd40564b8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수정은 101호 102 호 하나씩 수정하게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d40564b8a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d40564b8a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dd40564b8a_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dd40564b8a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검색 최대한 마니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dd40564b8a_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dd40564b8a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de14c7bf1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de14c7bf1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adfc7dc4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adfc7dc4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동행자 구하기에 해시태그 삭제하고 간단한 텍스트 만들기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de14c7bf17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de14c7bf1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e14c7bf1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e14c7bf1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dd847314f5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dd847314f5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dd40564b8a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dd40564b8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dd847314f5_7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dd847314f5_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dd847314f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dd847314f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</a:t>
            </a:r>
            <a:r>
              <a:rPr lang="ko"/>
              <a:t>너 메인, 일정쪽 이미지 필요 갯수 확인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dd847314f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dd847314f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de55f3a9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de55f3a9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dadfc7dc4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dadfc7dc4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de14c7bf1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de14c7bf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 일반회원 사업자 회원 테이블 2개 나눈다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컬럼 추가 :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adfc7dc4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adfc7dc4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dd40564b8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dd40564b8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dd40564b8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dd40564b8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de4cba17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de4cba17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e02ae4cce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e02ae4cce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dd40564b8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dd40564b8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dae38ae942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dae38ae94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 일반회원 사업자 회원 테이블 2개 나눈다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컬럼 추가 :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adfc7dc4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adfc7dc4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ae38ae94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ae38ae94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300" y="380500"/>
            <a:ext cx="7225800" cy="462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93950" y="380500"/>
            <a:ext cx="1821900" cy="462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293950" y="380500"/>
            <a:ext cx="1821900" cy="17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Description &amp; Function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7300" y="58275"/>
            <a:ext cx="9078600" cy="2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7300" y="58275"/>
            <a:ext cx="687900" cy="26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Menu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747025" y="58275"/>
            <a:ext cx="687900" cy="26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Page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7125" y="55950"/>
            <a:ext cx="343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" name="Google Shape;20;p2"/>
          <p:cNvSpPr txBox="1"/>
          <p:nvPr/>
        </p:nvSpPr>
        <p:spPr>
          <a:xfrm>
            <a:off x="5434925" y="55950"/>
            <a:ext cx="343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2조 포트폴리오_제주도 여행 플랫폼(JeJu리송)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194" name="Google Shape;194;p23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제주닷컴 마이페이지- 예약내역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</a:t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75" y="518900"/>
            <a:ext cx="5598574" cy="360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23"/>
          <p:cNvGraphicFramePr/>
          <p:nvPr/>
        </p:nvGraphicFramePr>
        <p:xfrm>
          <a:off x="97825" y="518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305650"/>
              </a:tblGrid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예약내역 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                  </a:t>
                      </a:r>
                      <a:r>
                        <a:rPr b="1" lang="ko" sz="800">
                          <a:solidFill>
                            <a:schemeClr val="accent1"/>
                          </a:solidFill>
                        </a:rPr>
                        <a:t>&gt;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나의 여행일정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정보 수정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23"/>
          <p:cNvSpPr txBox="1"/>
          <p:nvPr/>
        </p:nvSpPr>
        <p:spPr>
          <a:xfrm>
            <a:off x="45800" y="5570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①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1594750" y="9231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②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1594750" y="18005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③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1587000" y="22769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④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1506175" y="29447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⑤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496825" y="29979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⑥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78350" y="518900"/>
            <a:ext cx="1344600" cy="17172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892400" y="1083500"/>
            <a:ext cx="5006400" cy="6408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892400" y="1869675"/>
            <a:ext cx="2243700" cy="3312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777475" y="3039275"/>
            <a:ext cx="618600" cy="246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6021100" y="2235975"/>
            <a:ext cx="572100" cy="10677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7247950" y="519925"/>
            <a:ext cx="18960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마이페이지 메뉴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예약내역 : 숙박예약내역 확인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나의 여행일정 : 나의 여행일정 확인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통계 Layout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예약확정 : 예약완료건 모든 건수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여행완료 : 예약완료건 중 여행 종료된 건수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예약취소 : 예약 취소한 건수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예약완료, 취소내역의 각 리스트를 확인할 수 있음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 3번 선택에 따라 리스트 노출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 [상세보기] 버튼 클릭 시 예약 상세보기페이지로 이동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 예약상태 컬럼 : 예약확정, 여행완료 2가지 구분값 노출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1) 예약확정 :  [취소] 버튼 → 클릭 시 Confirm (“취소를 원하실 경우 1:1 문의하기로 요청해주세요. 이동하시겠습니까?” → (Yes) “1:1 문의하기 페이지로 이동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2) 여행완료 : [후기작성] 버튼 노출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[후기작성] 버튼 클릭 시 후기작성 팝업,  후기작성 완료될 경우 텍스트 형태로 “후기 작성완료” 노출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⑦ 페이징처리 (한페이지당 10개씩)</a:t>
            </a:r>
            <a:endParaRPr b="1"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3136100" y="34168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⑦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3441500" y="3493800"/>
            <a:ext cx="1305600" cy="246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216" name="Google Shape;216;p24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제주닷컴 마이페이지- 예약상세보기</a:t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7247950" y="519925"/>
            <a:ext cx="1896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예약 상세정보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[목록으로] 클릭 시 예약내역 페이지로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37425"/>
            <a:ext cx="6943151" cy="4064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0" y="9232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①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2296825" y="420450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②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226" name="Google Shape;226;p25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제주닷컴 마이페이지- 후기작성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75" y="518900"/>
            <a:ext cx="5598574" cy="360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25"/>
          <p:cNvGraphicFramePr/>
          <p:nvPr/>
        </p:nvGraphicFramePr>
        <p:xfrm>
          <a:off x="97825" y="518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305650"/>
              </a:tblGrid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예약내역 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                  </a:t>
                      </a:r>
                      <a:r>
                        <a:rPr b="1" lang="ko" sz="800">
                          <a:solidFill>
                            <a:schemeClr val="accent1"/>
                          </a:solidFill>
                        </a:rPr>
                        <a:t>&gt;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나의 여행일정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25"/>
          <p:cNvSpPr txBox="1"/>
          <p:nvPr/>
        </p:nvSpPr>
        <p:spPr>
          <a:xfrm>
            <a:off x="7247950" y="519925"/>
            <a:ext cx="18960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숙소명과 예약한 방 종류 자동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텍스트 형식으로 입력 (최대 100자)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별표를 이용해 평점 (별위치에 클릭하면 채워지는 형식)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 [후기등록] : 버튼 클릭 시 완료하시겠습니까 Confirm → OK 버튼 클릭 시 등록처리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 [작성취소] 버튼 클릭 시 팝업창 종료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88" y="1059863"/>
            <a:ext cx="5667375" cy="26574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450" y="3407200"/>
            <a:ext cx="2282175" cy="1049165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233" name="Google Shape;233;p25"/>
          <p:cNvCxnSpPr/>
          <p:nvPr/>
        </p:nvCxnSpPr>
        <p:spPr>
          <a:xfrm flipH="1">
            <a:off x="4136150" y="3327225"/>
            <a:ext cx="557100" cy="5190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" name="Google Shape;234;p25"/>
          <p:cNvSpPr txBox="1"/>
          <p:nvPr/>
        </p:nvSpPr>
        <p:spPr>
          <a:xfrm>
            <a:off x="2570225" y="14650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①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62300" y="19079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②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716900" y="268577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③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494150" y="300700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④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2062450" y="33866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6"/>
                </a:solidFill>
                <a:highlight>
                  <a:schemeClr val="accent2"/>
                </a:highlight>
              </a:rPr>
              <a:t>⑤</a:t>
            </a:r>
            <a:endParaRPr b="1">
              <a:solidFill>
                <a:schemeClr val="accent6"/>
              </a:solidFill>
              <a:highlight>
                <a:schemeClr val="accent2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12280"/>
          <a:stretch/>
        </p:blipFill>
        <p:spPr>
          <a:xfrm>
            <a:off x="184225" y="496825"/>
            <a:ext cx="6955524" cy="38007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양방향 사선" id="244" name="Google Shape;244;p26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제주닷컴 마이페이지- 나의 여행일정</a:t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 페이지 </a:t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7259775" y="635075"/>
            <a:ext cx="1829100" cy="4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✅나의 여행일정에 등록한 일정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확인가능 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1️⃣ 프로필사진은 SNS연동시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프로필 사진 혹은 첨부파일로 추가 사진 없으면 사람모양 기본 아이콘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나의 여행일정 만들기를 통해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새롭게 일정 만들기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생성한 일정은 한 개씩 추가되며,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3개까지 1페이지씩 저장,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공개여부 설정하여, 사이트 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자신의 일정을 공개할 수 있음.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다른 회원 일정 찜하기 -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찜한 여행일정에 1개씩 추가됨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찜한 즐겨찾기 -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 정보에서 ‘찜하기’ 클릭 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찜한 즐겨찾기에 1개씩 추가됨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추가된 즐겨찾기 클릭 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팝업창으로 즐겨찾기 내용 표시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여행일정 추가 시, 현재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여행중인지 아닌지 여부 체크하여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필터 설정 가능 전체/여행전/중/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여행완료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800" y="566950"/>
            <a:ext cx="4948175" cy="3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2030725" y="2273303"/>
            <a:ext cx="1494900" cy="24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3407775" y="1162638"/>
            <a:ext cx="2282700" cy="58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3303250" y="929500"/>
            <a:ext cx="553500" cy="14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홍길동</a:t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3824550" y="3703282"/>
            <a:ext cx="17118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3542075" y="2437825"/>
            <a:ext cx="1711800" cy="119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5370775" y="2735575"/>
            <a:ext cx="15762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4️⃣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3개씩 1페이지 생성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제목/여행일수/테마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공개여부/여행중 or 완료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2155925" y="929500"/>
            <a:ext cx="1093800" cy="95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2866625" y="555650"/>
            <a:ext cx="2166600" cy="18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36000" spcFirstLastPara="1" rIns="36000" wrap="square" tIns="91425">
            <a:sp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SNS상 프로필사진이나 삽입한사진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410050" y="2437825"/>
            <a:ext cx="1413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나의 여행일정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7" name="Google Shape;257;p26"/>
          <p:cNvCxnSpPr>
            <a:endCxn id="255" idx="1"/>
          </p:cNvCxnSpPr>
          <p:nvPr/>
        </p:nvCxnSpPr>
        <p:spPr>
          <a:xfrm flipH="1" rot="10800000">
            <a:off x="2571725" y="647750"/>
            <a:ext cx="2949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6"/>
          <p:cNvSpPr/>
          <p:nvPr/>
        </p:nvSpPr>
        <p:spPr>
          <a:xfrm>
            <a:off x="452625" y="2333975"/>
            <a:ext cx="7683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5258650" y="586150"/>
            <a:ext cx="1605300" cy="17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450050" y="1645750"/>
            <a:ext cx="553500" cy="24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2984100" y="2001050"/>
            <a:ext cx="76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2155925" y="1890250"/>
            <a:ext cx="1093800" cy="20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프로필사진 등록</a:t>
            </a:r>
            <a:endParaRPr sz="900"/>
          </a:p>
        </p:txBody>
      </p:sp>
      <p:sp>
        <p:nvSpPr>
          <p:cNvPr id="263" name="Google Shape;263;p26"/>
          <p:cNvSpPr/>
          <p:nvPr/>
        </p:nvSpPr>
        <p:spPr>
          <a:xfrm>
            <a:off x="4649675" y="1496750"/>
            <a:ext cx="956700" cy="184200"/>
          </a:xfrm>
          <a:prstGeom prst="rect">
            <a:avLst/>
          </a:prstGeom>
          <a:solidFill>
            <a:srgbClr val="F6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04923"/>
            <a:ext cx="2543975" cy="886175"/>
          </a:xfrm>
          <a:prstGeom prst="rect">
            <a:avLst/>
          </a:prstGeom>
          <a:noFill/>
          <a:ln cap="flat" cmpd="sng" w="19050">
            <a:solidFill>
              <a:srgbClr val="FF33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65" name="Google Shape;265;p26"/>
          <p:cNvSpPr txBox="1"/>
          <p:nvPr/>
        </p:nvSpPr>
        <p:spPr>
          <a:xfrm>
            <a:off x="5426875" y="1099275"/>
            <a:ext cx="63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3300"/>
                </a:solidFill>
              </a:rPr>
              <a:t>5</a:t>
            </a:r>
            <a:endParaRPr b="1" sz="1000">
              <a:solidFill>
                <a:srgbClr val="FF3300"/>
              </a:solidFill>
            </a:endParaRPr>
          </a:p>
        </p:txBody>
      </p:sp>
      <p:cxnSp>
        <p:nvCxnSpPr>
          <p:cNvPr id="266" name="Google Shape;266;p26"/>
          <p:cNvCxnSpPr/>
          <p:nvPr/>
        </p:nvCxnSpPr>
        <p:spPr>
          <a:xfrm>
            <a:off x="5625850" y="1258200"/>
            <a:ext cx="60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6242925" y="1258200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6"/>
          <p:cNvSpPr/>
          <p:nvPr/>
        </p:nvSpPr>
        <p:spPr>
          <a:xfrm>
            <a:off x="340525" y="573775"/>
            <a:ext cx="1576200" cy="247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9" name="Google Shape;269;p26"/>
          <p:cNvGraphicFramePr/>
          <p:nvPr/>
        </p:nvGraphicFramePr>
        <p:xfrm>
          <a:off x="475800" y="838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305650"/>
              </a:tblGrid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2"/>
                          </a:solidFill>
                        </a:rPr>
                        <a:t>예약내역 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                  </a:t>
                      </a:r>
                      <a:r>
                        <a:rPr b="1" lang="ko" sz="800">
                          <a:solidFill>
                            <a:schemeClr val="accent1"/>
                          </a:solidFill>
                        </a:rPr>
                        <a:t>&gt;</a:t>
                      </a: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 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나의 여행일정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정보 수정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제주정보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864000" y="820850"/>
            <a:ext cx="5070900" cy="148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794100" y="916200"/>
            <a:ext cx="5211600" cy="1095300"/>
          </a:xfrm>
          <a:prstGeom prst="rect">
            <a:avLst/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68675" y="408825"/>
            <a:ext cx="7173000" cy="454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68675" y="408825"/>
            <a:ext cx="7173000" cy="246300"/>
          </a:xfrm>
          <a:prstGeom prst="rect">
            <a:avLst/>
          </a:prstGeom>
          <a:solidFill>
            <a:srgbClr val="E8E8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087650" y="2444925"/>
            <a:ext cx="456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                 </a:t>
            </a:r>
            <a:r>
              <a:rPr lang="ko" sz="900">
                <a:solidFill>
                  <a:schemeClr val="dk1"/>
                </a:solidFill>
              </a:rPr>
              <a:t>2️⃣                               3️⃣</a:t>
            </a:r>
            <a:r>
              <a:rPr lang="ko" sz="900">
                <a:solidFill>
                  <a:schemeClr val="dk1"/>
                </a:solidFill>
              </a:rPr>
              <a:t>                                   </a:t>
            </a:r>
            <a:r>
              <a:rPr lang="ko" sz="800">
                <a:solidFill>
                  <a:schemeClr val="dk1"/>
                </a:solidFill>
              </a:rPr>
              <a:t>4️⃣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descr="양방향 사선" id="284" name="Google Shape;284;p28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정보-교통안내</a:t>
            </a:r>
            <a:endParaRPr/>
          </a:p>
        </p:txBody>
      </p:sp>
      <p:sp>
        <p:nvSpPr>
          <p:cNvPr id="285" name="Google Shape;285;p28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7383175" y="2687725"/>
            <a:ext cx="1635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7241575" y="730650"/>
            <a:ext cx="1834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✅제주정보 들어왔을 때 기본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제주도 내 교통에 대한 특징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 4가지 탭을 이동할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이미지. 클릭시 해당 정보의 url로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이동한다.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 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교통안내 -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제주도 지역별 핵심 도로 소개,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위치정보, 택시요금 등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간략하게 설명 이미지 파일 첨부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 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버스정보 - 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관광버스나 일반 시내버스 등 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노선도 확인, 제주버스 사이트 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첨부하여 자세하게 설명가능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4️⃣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렌터카 -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렌터카 이용시 주의점,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업체선정, 보험, 차량점검,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스쿠터 이용 등 제주도 내에서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렌트할 때 필요한 정보 첨부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</a:t>
            </a:r>
            <a:r>
              <a:rPr lang="ko"/>
              <a:t>정보</a:t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1057344" y="1067240"/>
            <a:ext cx="801600" cy="793200"/>
          </a:xfrm>
          <a:prstGeom prst="ellipse">
            <a:avLst/>
          </a:prstGeom>
          <a:solidFill>
            <a:srgbClr val="F4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교통안내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(이미지)</a:t>
            </a:r>
            <a:endParaRPr b="1" sz="900"/>
          </a:p>
        </p:txBody>
      </p:sp>
      <p:sp>
        <p:nvSpPr>
          <p:cNvPr id="290" name="Google Shape;290;p28"/>
          <p:cNvSpPr/>
          <p:nvPr/>
        </p:nvSpPr>
        <p:spPr>
          <a:xfrm>
            <a:off x="2300461" y="1067230"/>
            <a:ext cx="801600" cy="79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음식점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291" name="Google Shape;291;p28"/>
          <p:cNvSpPr/>
          <p:nvPr/>
        </p:nvSpPr>
        <p:spPr>
          <a:xfrm>
            <a:off x="3543576" y="1067230"/>
            <a:ext cx="801600" cy="79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가이드북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292" name="Google Shape;292;p28"/>
          <p:cNvSpPr/>
          <p:nvPr/>
        </p:nvSpPr>
        <p:spPr>
          <a:xfrm>
            <a:off x="4866257" y="1057932"/>
            <a:ext cx="820500" cy="811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제주문화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293" name="Google Shape;293;p28"/>
          <p:cNvSpPr/>
          <p:nvPr/>
        </p:nvSpPr>
        <p:spPr>
          <a:xfrm>
            <a:off x="2398575" y="2055325"/>
            <a:ext cx="1924800" cy="1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교통안내</a:t>
            </a:r>
            <a:endParaRPr b="1"/>
          </a:p>
        </p:txBody>
      </p:sp>
      <p:sp>
        <p:nvSpPr>
          <p:cNvPr id="294" name="Google Shape;294;p28"/>
          <p:cNvSpPr/>
          <p:nvPr/>
        </p:nvSpPr>
        <p:spPr>
          <a:xfrm>
            <a:off x="1646400" y="2518875"/>
            <a:ext cx="1051500" cy="19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교통정보</a:t>
            </a:r>
            <a:endParaRPr b="1" sz="1000"/>
          </a:p>
        </p:txBody>
      </p:sp>
      <p:sp>
        <p:nvSpPr>
          <p:cNvPr id="295" name="Google Shape;295;p28"/>
          <p:cNvSpPr/>
          <p:nvPr/>
        </p:nvSpPr>
        <p:spPr>
          <a:xfrm>
            <a:off x="2835225" y="2518875"/>
            <a:ext cx="1051500" cy="19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버스정보</a:t>
            </a:r>
            <a:endParaRPr b="1" sz="1000"/>
          </a:p>
        </p:txBody>
      </p:sp>
      <p:sp>
        <p:nvSpPr>
          <p:cNvPr id="296" name="Google Shape;296;p28"/>
          <p:cNvSpPr/>
          <p:nvPr/>
        </p:nvSpPr>
        <p:spPr>
          <a:xfrm>
            <a:off x="4101000" y="2518875"/>
            <a:ext cx="1051500" cy="19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렌터카</a:t>
            </a:r>
            <a:endParaRPr b="1" sz="1000"/>
          </a:p>
        </p:txBody>
      </p:sp>
      <p:sp>
        <p:nvSpPr>
          <p:cNvPr id="297" name="Google Shape;297;p28"/>
          <p:cNvSpPr/>
          <p:nvPr/>
        </p:nvSpPr>
        <p:spPr>
          <a:xfrm>
            <a:off x="1057350" y="2787150"/>
            <a:ext cx="4629300" cy="19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교통정보 내용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이미지, 글</a:t>
            </a:r>
            <a:endParaRPr b="1" sz="1000"/>
          </a:p>
        </p:txBody>
      </p:sp>
      <p:sp>
        <p:nvSpPr>
          <p:cNvPr id="298" name="Google Shape;298;p28"/>
          <p:cNvSpPr txBox="1"/>
          <p:nvPr/>
        </p:nvSpPr>
        <p:spPr>
          <a:xfrm>
            <a:off x="762450" y="969050"/>
            <a:ext cx="2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68675" y="370425"/>
            <a:ext cx="22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홈 &gt; 제주정보 &gt; 교통안내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97025" y="444500"/>
            <a:ext cx="4130700" cy="4584600"/>
          </a:xfrm>
          <a:prstGeom prst="rect">
            <a:avLst/>
          </a:prstGeom>
          <a:noFill/>
          <a:ln cap="flat" cmpd="sng" w="190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양방향 사선" id="305" name="Google Shape;305;p29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제주정보-음식점</a:t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7383175" y="2687725"/>
            <a:ext cx="1635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7241575" y="730638"/>
            <a:ext cx="30000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제주정보 - 음식점 탭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 </a:t>
            </a: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제주도 내 인기있는 맛집 선별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3X3 배열 카드 모양으로 배치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1페이지에 9개가 넘어가면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다음 페이지로 이동됨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1~10까지 페이지 번호로 이동가능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 : 이전페이지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&lt;&lt; : 첫 페이지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&gt; : 다음페이지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&gt;&gt; : 제일 끝 페이지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필터 레이아웃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음식점 필터.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6개 지역으로 나눈 지도에서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원하는 지역 클릭시, 해당되는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지역 음식점 표시,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 분류대로 표시, 최신순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리뷰순 별점순으로 표시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3️⃣ </a:t>
            </a: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 정보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메인이미지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주소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식당 내용(짧막한 음식점 정보)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(메뉴, 분위기, 음식점 분류 등)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찜하기, 리뷰 게시판 이동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</a:t>
            </a:r>
            <a:r>
              <a:rPr lang="ko"/>
              <a:t>정보</a:t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355125" y="408825"/>
            <a:ext cx="1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홈 &gt; 여행정보 &gt; 음식점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00" y="1469525"/>
            <a:ext cx="2511191" cy="35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909" y="2113571"/>
            <a:ext cx="1894275" cy="2299500"/>
          </a:xfrm>
          <a:prstGeom prst="rect">
            <a:avLst/>
          </a:prstGeom>
          <a:noFill/>
          <a:ln cap="flat" cmpd="sng" w="190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29"/>
          <p:cNvSpPr/>
          <p:nvPr/>
        </p:nvSpPr>
        <p:spPr>
          <a:xfrm>
            <a:off x="5122488" y="3999848"/>
            <a:ext cx="791100" cy="34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4932588" y="3591338"/>
            <a:ext cx="934200" cy="211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4472200" y="4546938"/>
            <a:ext cx="2224200" cy="3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찜하기 : 클릭 시 마이페이지 찜목록 추가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리뷰 : 회원들이 작성한 리뷰 확인 가능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231500" y="656800"/>
            <a:ext cx="3955200" cy="200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1722425" y="948700"/>
            <a:ext cx="364500" cy="34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18" name="Google Shape;318;p29"/>
          <p:cNvSpPr/>
          <p:nvPr/>
        </p:nvSpPr>
        <p:spPr>
          <a:xfrm>
            <a:off x="2308025" y="948700"/>
            <a:ext cx="364500" cy="349800"/>
          </a:xfrm>
          <a:prstGeom prst="ellipse">
            <a:avLst/>
          </a:prstGeom>
          <a:solidFill>
            <a:srgbClr val="F4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19" name="Google Shape;319;p29"/>
          <p:cNvSpPr/>
          <p:nvPr/>
        </p:nvSpPr>
        <p:spPr>
          <a:xfrm>
            <a:off x="2917525" y="948700"/>
            <a:ext cx="364500" cy="34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20" name="Google Shape;320;p29"/>
          <p:cNvSpPr/>
          <p:nvPr/>
        </p:nvSpPr>
        <p:spPr>
          <a:xfrm>
            <a:off x="3527025" y="948700"/>
            <a:ext cx="364500" cy="34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21" name="Google Shape;321;p29"/>
          <p:cNvSpPr/>
          <p:nvPr/>
        </p:nvSpPr>
        <p:spPr>
          <a:xfrm>
            <a:off x="2010825" y="4720175"/>
            <a:ext cx="1756800" cy="246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 txBox="1"/>
          <p:nvPr/>
        </p:nvSpPr>
        <p:spPr>
          <a:xfrm>
            <a:off x="97025" y="193275"/>
            <a:ext cx="3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1️⃣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" name="Google Shape;323;p29"/>
          <p:cNvSpPr txBox="1"/>
          <p:nvPr/>
        </p:nvSpPr>
        <p:spPr>
          <a:xfrm>
            <a:off x="4504400" y="3258925"/>
            <a:ext cx="36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/>
          </a:p>
        </p:txBody>
      </p:sp>
      <p:sp>
        <p:nvSpPr>
          <p:cNvPr id="324" name="Google Shape;324;p29"/>
          <p:cNvSpPr txBox="1"/>
          <p:nvPr/>
        </p:nvSpPr>
        <p:spPr>
          <a:xfrm>
            <a:off x="4965725" y="3629975"/>
            <a:ext cx="11046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식당 내용</a:t>
            </a:r>
            <a:endParaRPr sz="900"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75" y="1210900"/>
            <a:ext cx="1416200" cy="252071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>
            <a:off x="173575" y="12984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2️⃣ 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331" name="Google Shape;331;p30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정보-음식점-상세보기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7383175" y="2687725"/>
            <a:ext cx="1635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7241575" y="618174"/>
            <a:ext cx="1776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제주정보 - 음식점 상세보기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1️⃣ </a:t>
            </a: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음식점에 대한 상세 정보 표시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메인 : 대표 메뉴나, 장소 사진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찜하기 : 찜한 즐겨찾기 추가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   뷰 : 제일 밑 리뷰로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 사진들 : 상세 사진 정보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설명 : 음식 메뉴와 상호 설명 글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혹은 이미지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지도 : 지도 api로 해당 음식점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위치 표기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 : 사용자들이 입력한 리뷰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 가능하며, 리뷰 옆으로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 작성하기 버튼 추가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2️⃣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리뷰 작성 폼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평가 : 별점 기능 별1개~5개.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마우스 오버 시 각 별점 표시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장소 이름 : 해당 상호 이름 받아옴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 사진 : 이미지 파일만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최대 5개까지 등록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리뷰 : 내용 글로 최대 300자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태그 : 기본 대표 태그가 있고,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사용자가 직접 태그 추가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필수로 최소3개, 최대 10개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</a:t>
            </a:r>
            <a:r>
              <a:rPr lang="ko"/>
              <a:t>정</a:t>
            </a:r>
            <a:r>
              <a:rPr lang="ko"/>
              <a:t>보</a:t>
            </a:r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158550" y="408825"/>
            <a:ext cx="3668875" cy="4435350"/>
            <a:chOff x="792125" y="408825"/>
            <a:chExt cx="3668875" cy="4435350"/>
          </a:xfrm>
        </p:grpSpPr>
        <p:sp>
          <p:nvSpPr>
            <p:cNvPr id="337" name="Google Shape;337;p30"/>
            <p:cNvSpPr/>
            <p:nvPr/>
          </p:nvSpPr>
          <p:spPr>
            <a:xfrm>
              <a:off x="864000" y="656800"/>
              <a:ext cx="3597000" cy="24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792125" y="408825"/>
              <a:ext cx="2223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홈 &gt; 여행정보 &gt; 음식점 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912325" y="1004950"/>
              <a:ext cx="1355700" cy="104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음식점 메인 사진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>
              <a:off x="2347800" y="1004950"/>
              <a:ext cx="2113200" cy="21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상호명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>
              <a:off x="2347800" y="1216150"/>
              <a:ext cx="2113200" cy="48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별점 - ★</a:t>
              </a:r>
              <a:r>
                <a:rPr b="1" lang="ko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★★★★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주소    -  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연락처 -  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2347800" y="1812275"/>
              <a:ext cx="442200" cy="21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찜하기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30"/>
            <p:cNvSpPr txBox="1"/>
            <p:nvPr/>
          </p:nvSpPr>
          <p:spPr>
            <a:xfrm>
              <a:off x="2936200" y="1812275"/>
              <a:ext cx="442200" cy="21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Malgun Gothic"/>
                  <a:ea typeface="Malgun Gothic"/>
                  <a:cs typeface="Malgun Gothic"/>
                  <a:sym typeface="Malgun Gothic"/>
                </a:rPr>
                <a:t> 리뷰</a:t>
              </a:r>
              <a:endParaRPr b="1" sz="9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864000" y="2188775"/>
              <a:ext cx="3597000" cy="12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864000" y="2417700"/>
              <a:ext cx="3597000" cy="774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음식점 사진들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864000" y="3291025"/>
              <a:ext cx="3597000" cy="554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설명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864000" y="3944450"/>
              <a:ext cx="35970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지도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864000" y="4443975"/>
              <a:ext cx="35970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리뷰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488" y="1362650"/>
            <a:ext cx="3216026" cy="26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/>
          <p:nvPr/>
        </p:nvSpPr>
        <p:spPr>
          <a:xfrm>
            <a:off x="5142925" y="1008650"/>
            <a:ext cx="118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리뷰 작성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2893500" y="4506000"/>
            <a:ext cx="873300" cy="21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리뷰 작성하기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2" name="Google Shape;352;p30"/>
          <p:cNvCxnSpPr>
            <a:stCxn id="351" idx="3"/>
          </p:cNvCxnSpPr>
          <p:nvPr/>
        </p:nvCxnSpPr>
        <p:spPr>
          <a:xfrm flipH="1" rot="10800000">
            <a:off x="3766800" y="4104600"/>
            <a:ext cx="238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30"/>
          <p:cNvSpPr/>
          <p:nvPr/>
        </p:nvSpPr>
        <p:spPr>
          <a:xfrm>
            <a:off x="4005300" y="919975"/>
            <a:ext cx="3101700" cy="32118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1742325" y="596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 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4034500" y="91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 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360" name="Google Shape;360;p31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정보-가이드북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7383175" y="2687725"/>
            <a:ext cx="1635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 txBox="1"/>
          <p:nvPr/>
        </p:nvSpPr>
        <p:spPr>
          <a:xfrm>
            <a:off x="7241575" y="730638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✅안내책자와 관광지도 파일을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등록하여 누구든지 쉽게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사용가능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PDF파일로 다운로드 가능하며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제주관광사이트 무료 책자로 등록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1️⃣ 가이드북 이미지, 제목,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발행날짜, 가이드북 설명으로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되어있으며, 밑에  해당 가이드북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다운로드가 가능하다.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</a:t>
            </a:r>
            <a:r>
              <a:rPr lang="ko"/>
              <a:t>정보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973955" y="622350"/>
            <a:ext cx="186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홈 &gt; 여행정보 &gt; 가이드북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903001" y="1350188"/>
            <a:ext cx="757200" cy="726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교통안내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(이미지)</a:t>
            </a:r>
            <a:endParaRPr b="1" sz="900"/>
          </a:p>
        </p:txBody>
      </p:sp>
      <p:sp>
        <p:nvSpPr>
          <p:cNvPr id="367" name="Google Shape;367;p31"/>
          <p:cNvSpPr/>
          <p:nvPr/>
        </p:nvSpPr>
        <p:spPr>
          <a:xfrm>
            <a:off x="864000" y="1035850"/>
            <a:ext cx="3851400" cy="200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1920108" y="1350204"/>
            <a:ext cx="757200" cy="726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음식점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369" name="Google Shape;369;p31"/>
          <p:cNvSpPr/>
          <p:nvPr/>
        </p:nvSpPr>
        <p:spPr>
          <a:xfrm>
            <a:off x="2988289" y="1350204"/>
            <a:ext cx="757200" cy="726900"/>
          </a:xfrm>
          <a:prstGeom prst="ellipse">
            <a:avLst/>
          </a:prstGeom>
          <a:solidFill>
            <a:srgbClr val="F4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가이드북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370" name="Google Shape;370;p31"/>
          <p:cNvSpPr/>
          <p:nvPr/>
        </p:nvSpPr>
        <p:spPr>
          <a:xfrm>
            <a:off x="3993520" y="1341648"/>
            <a:ext cx="775200" cy="744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제주문화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600"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25" y="2204650"/>
            <a:ext cx="3487774" cy="27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903000" y="604188"/>
            <a:ext cx="1933800" cy="344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3306175" y="2380700"/>
            <a:ext cx="1130100" cy="976800"/>
          </a:xfrm>
          <a:prstGeom prst="rect">
            <a:avLst/>
          </a:prstGeom>
          <a:noFill/>
          <a:ln cap="flat" cmpd="sng" w="190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 txBox="1"/>
          <p:nvPr/>
        </p:nvSpPr>
        <p:spPr>
          <a:xfrm>
            <a:off x="3225275" y="23194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1️⃣ 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997250" y="4561000"/>
            <a:ext cx="36822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900" y="-2650"/>
            <a:ext cx="9144000" cy="43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20">
                <a:solidFill>
                  <a:schemeClr val="lt1"/>
                </a:solidFill>
              </a:rPr>
              <a:t>목차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31175" y="622700"/>
            <a:ext cx="3786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메인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회원가입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마이페이지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제주정보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숙박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항공권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이벤트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고객센터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플래너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관리자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380" name="Google Shape;380;p32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정보-제주문화</a:t>
            </a:r>
            <a:endParaRPr/>
          </a:p>
        </p:txBody>
      </p:sp>
      <p:sp>
        <p:nvSpPr>
          <p:cNvPr id="381" name="Google Shape;381;p32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7383175" y="2687725"/>
            <a:ext cx="1635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7241575" y="730654"/>
            <a:ext cx="1834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✅제주도 문화의 생소하거나,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여행 준비중에 알면 더 유익한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정보들을 모아놓았다.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제주방언, 제주 문화재, 향토음식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탭으로, 각 탭 이미지 클릭 시 이동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여행</a:t>
            </a:r>
            <a:r>
              <a:rPr lang="ko"/>
              <a:t>정보</a:t>
            </a: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864000" y="497650"/>
            <a:ext cx="2785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여행정보 &gt; 제주문화</a:t>
            </a:r>
            <a:r>
              <a:rPr lang="ko" sz="900">
                <a:solidFill>
                  <a:schemeClr val="dk1"/>
                </a:solidFill>
              </a:rPr>
              <a:t> &gt; 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 방언</a:t>
            </a:r>
            <a:endParaRPr sz="900"/>
          </a:p>
        </p:txBody>
      </p:sp>
      <p:sp>
        <p:nvSpPr>
          <p:cNvPr id="386" name="Google Shape;386;p32"/>
          <p:cNvSpPr/>
          <p:nvPr/>
        </p:nvSpPr>
        <p:spPr>
          <a:xfrm>
            <a:off x="1057344" y="1067240"/>
            <a:ext cx="801600" cy="79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교통안내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(이미지)</a:t>
            </a:r>
            <a:endParaRPr b="1" sz="900"/>
          </a:p>
        </p:txBody>
      </p:sp>
      <p:sp>
        <p:nvSpPr>
          <p:cNvPr id="387" name="Google Shape;387;p32"/>
          <p:cNvSpPr/>
          <p:nvPr/>
        </p:nvSpPr>
        <p:spPr>
          <a:xfrm>
            <a:off x="2300461" y="1067230"/>
            <a:ext cx="801600" cy="79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음식점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388" name="Google Shape;388;p32"/>
          <p:cNvSpPr/>
          <p:nvPr/>
        </p:nvSpPr>
        <p:spPr>
          <a:xfrm>
            <a:off x="3543576" y="1067230"/>
            <a:ext cx="801600" cy="793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가이드북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389" name="Google Shape;389;p32"/>
          <p:cNvSpPr/>
          <p:nvPr/>
        </p:nvSpPr>
        <p:spPr>
          <a:xfrm>
            <a:off x="4866257" y="1057932"/>
            <a:ext cx="820500" cy="811800"/>
          </a:xfrm>
          <a:prstGeom prst="ellipse">
            <a:avLst/>
          </a:prstGeom>
          <a:solidFill>
            <a:srgbClr val="F4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제주문화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(이미지)</a:t>
            </a:r>
            <a:endParaRPr b="1" sz="900"/>
          </a:p>
        </p:txBody>
      </p:sp>
      <p:sp>
        <p:nvSpPr>
          <p:cNvPr id="390" name="Google Shape;390;p32"/>
          <p:cNvSpPr/>
          <p:nvPr/>
        </p:nvSpPr>
        <p:spPr>
          <a:xfrm>
            <a:off x="2398575" y="2055325"/>
            <a:ext cx="1924800" cy="1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제주 문화</a:t>
            </a:r>
            <a:endParaRPr b="1"/>
          </a:p>
        </p:txBody>
      </p:sp>
      <p:sp>
        <p:nvSpPr>
          <p:cNvPr id="391" name="Google Shape;391;p32"/>
          <p:cNvSpPr/>
          <p:nvPr/>
        </p:nvSpPr>
        <p:spPr>
          <a:xfrm>
            <a:off x="864000" y="820850"/>
            <a:ext cx="5070900" cy="148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"/>
          <p:cNvSpPr/>
          <p:nvPr/>
        </p:nvSpPr>
        <p:spPr>
          <a:xfrm>
            <a:off x="1646400" y="2518875"/>
            <a:ext cx="1051500" cy="1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제주 방언</a:t>
            </a:r>
            <a:endParaRPr b="1" sz="1000"/>
          </a:p>
        </p:txBody>
      </p:sp>
      <p:sp>
        <p:nvSpPr>
          <p:cNvPr id="393" name="Google Shape;393;p32"/>
          <p:cNvSpPr/>
          <p:nvPr/>
        </p:nvSpPr>
        <p:spPr>
          <a:xfrm>
            <a:off x="2835225" y="2518875"/>
            <a:ext cx="1051500" cy="1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제주 문화재</a:t>
            </a:r>
            <a:endParaRPr b="1" sz="1000"/>
          </a:p>
        </p:txBody>
      </p:sp>
      <p:sp>
        <p:nvSpPr>
          <p:cNvPr id="394" name="Google Shape;394;p32"/>
          <p:cNvSpPr/>
          <p:nvPr/>
        </p:nvSpPr>
        <p:spPr>
          <a:xfrm>
            <a:off x="4101000" y="2518875"/>
            <a:ext cx="1051500" cy="1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제주 향토음식</a:t>
            </a:r>
            <a:endParaRPr b="1" sz="1000"/>
          </a:p>
        </p:txBody>
      </p:sp>
      <p:sp>
        <p:nvSpPr>
          <p:cNvPr id="395" name="Google Shape;395;p32"/>
          <p:cNvSpPr/>
          <p:nvPr/>
        </p:nvSpPr>
        <p:spPr>
          <a:xfrm>
            <a:off x="1057350" y="2787150"/>
            <a:ext cx="4629300" cy="19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제주 방언 내용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이미지, 글</a:t>
            </a:r>
            <a:endParaRPr b="1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숙박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405" name="Google Shape;405;p34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프로세스</a:t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1250775" y="1976850"/>
            <a:ext cx="1215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리스트</a:t>
            </a:r>
            <a:endParaRPr sz="900"/>
          </a:p>
        </p:txBody>
      </p:sp>
      <p:sp>
        <p:nvSpPr>
          <p:cNvPr id="407" name="Google Shape;407;p34"/>
          <p:cNvSpPr/>
          <p:nvPr/>
        </p:nvSpPr>
        <p:spPr>
          <a:xfrm>
            <a:off x="1250775" y="2766750"/>
            <a:ext cx="1215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상세보기</a:t>
            </a:r>
            <a:endParaRPr sz="900"/>
          </a:p>
        </p:txBody>
      </p:sp>
      <p:sp>
        <p:nvSpPr>
          <p:cNvPr id="408" name="Google Shape;408;p34"/>
          <p:cNvSpPr/>
          <p:nvPr/>
        </p:nvSpPr>
        <p:spPr>
          <a:xfrm>
            <a:off x="3547500" y="3052025"/>
            <a:ext cx="1215000" cy="7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예약하기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(정보입력, 결제)</a:t>
            </a:r>
            <a:endParaRPr sz="900"/>
          </a:p>
        </p:txBody>
      </p:sp>
      <p:sp>
        <p:nvSpPr>
          <p:cNvPr id="409" name="Google Shape;409;p34"/>
          <p:cNvSpPr/>
          <p:nvPr/>
        </p:nvSpPr>
        <p:spPr>
          <a:xfrm>
            <a:off x="5514313" y="3294475"/>
            <a:ext cx="12150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메인으로</a:t>
            </a:r>
            <a:endParaRPr sz="1000"/>
          </a:p>
        </p:txBody>
      </p:sp>
      <p:sp>
        <p:nvSpPr>
          <p:cNvPr id="410" name="Google Shape;410;p34"/>
          <p:cNvSpPr/>
          <p:nvPr/>
        </p:nvSpPr>
        <p:spPr>
          <a:xfrm>
            <a:off x="1250775" y="1186950"/>
            <a:ext cx="12150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숙박메인</a:t>
            </a:r>
            <a:endParaRPr sz="1000"/>
          </a:p>
        </p:txBody>
      </p:sp>
      <p:sp>
        <p:nvSpPr>
          <p:cNvPr id="411" name="Google Shape;411;p34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</a:t>
            </a:r>
            <a:endParaRPr b="1" sz="1000"/>
          </a:p>
        </p:txBody>
      </p:sp>
      <p:sp>
        <p:nvSpPr>
          <p:cNvPr id="412" name="Google Shape;412;p34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리스트 - 검색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 진행 가능한 숙소 리스트가 보여지며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원하는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[검색]을 통해 원하는 숙소 리스트를 볼 수 있으며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[숙소 선택]하여 상세페이지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상세보기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선택한 숙소의 상세 정보를 볼 수 있으며 예약 가능한 숙소 리스트를 확인하고 [예약하기] 버튼 클릭 시 예약 레이아웃이 팝업되어 보여짐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예약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원하는 날짜, 숙박정보 등을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입력시 계산된 금액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[즉시예약] 버튼 클릭 시 선택한 숙박 정보를 담아 예약하기 페이지로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예약하기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예약하고자 하는 숙박정보 노출 및 필요한 정보 입력하고 [다음으로] 버튼 클릭 시 결제하기 페이지로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결제하기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필요한 결제 정보 입력 후 [결제하기] 버튼 클릭 시 예약완료 페이지로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예약완료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예약된 내용 확인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p34"/>
          <p:cNvCxnSpPr/>
          <p:nvPr/>
        </p:nvCxnSpPr>
        <p:spPr>
          <a:xfrm>
            <a:off x="1858275" y="1587138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4"/>
          <p:cNvCxnSpPr/>
          <p:nvPr/>
        </p:nvCxnSpPr>
        <p:spPr>
          <a:xfrm>
            <a:off x="2465775" y="2120525"/>
            <a:ext cx="9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4"/>
          <p:cNvCxnSpPr/>
          <p:nvPr/>
        </p:nvCxnSpPr>
        <p:spPr>
          <a:xfrm rot="10800000">
            <a:off x="2465975" y="2253150"/>
            <a:ext cx="9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34"/>
          <p:cNvCxnSpPr/>
          <p:nvPr/>
        </p:nvCxnSpPr>
        <p:spPr>
          <a:xfrm>
            <a:off x="1858275" y="2377038"/>
            <a:ext cx="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4"/>
          <p:cNvCxnSpPr/>
          <p:nvPr/>
        </p:nvCxnSpPr>
        <p:spPr>
          <a:xfrm>
            <a:off x="2465675" y="2966850"/>
            <a:ext cx="91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34"/>
          <p:cNvSpPr txBox="1"/>
          <p:nvPr/>
        </p:nvSpPr>
        <p:spPr>
          <a:xfrm>
            <a:off x="2711675" y="1858500"/>
            <a:ext cx="51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[검색]</a:t>
            </a:r>
            <a:endParaRPr/>
          </a:p>
        </p:txBody>
      </p:sp>
      <p:sp>
        <p:nvSpPr>
          <p:cNvPr id="419" name="Google Shape;419;p34"/>
          <p:cNvSpPr txBox="1"/>
          <p:nvPr/>
        </p:nvSpPr>
        <p:spPr>
          <a:xfrm>
            <a:off x="2711675" y="2213531"/>
            <a:ext cx="51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[결과]</a:t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1801850" y="2418000"/>
            <a:ext cx="86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[숙소 선택]</a:t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3381575" y="1976850"/>
            <a:ext cx="1215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검색</a:t>
            </a:r>
            <a:endParaRPr sz="900"/>
          </a:p>
        </p:txBody>
      </p:sp>
      <p:sp>
        <p:nvSpPr>
          <p:cNvPr id="422" name="Google Shape;422;p34"/>
          <p:cNvSpPr txBox="1"/>
          <p:nvPr/>
        </p:nvSpPr>
        <p:spPr>
          <a:xfrm>
            <a:off x="2632775" y="2690238"/>
            <a:ext cx="6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accent4"/>
                </a:highlight>
                <a:latin typeface="Malgun Gothic"/>
                <a:ea typeface="Malgun Gothic"/>
                <a:cs typeface="Malgun Gothic"/>
                <a:sym typeface="Malgun Gothic"/>
              </a:rPr>
              <a:t>[예약하기]</a:t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4816875" y="3104625"/>
            <a:ext cx="107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[결제하기]</a:t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3416575" y="2690250"/>
            <a:ext cx="1449900" cy="1266300"/>
          </a:xfrm>
          <a:prstGeom prst="roundRect">
            <a:avLst>
              <a:gd fmla="val 5790" name="adj"/>
            </a:avLst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 txBox="1"/>
          <p:nvPr/>
        </p:nvSpPr>
        <p:spPr>
          <a:xfrm>
            <a:off x="3602700" y="2725800"/>
            <a:ext cx="107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highlight>
                  <a:schemeClr val="accent4"/>
                </a:highlight>
              </a:rPr>
              <a:t>로그인 회원만 가능</a:t>
            </a:r>
            <a:endParaRPr sz="800">
              <a:highlight>
                <a:schemeClr val="accent4"/>
              </a:highlight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1266875" y="3462600"/>
            <a:ext cx="1215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 페이지</a:t>
            </a:r>
            <a:endParaRPr sz="900"/>
          </a:p>
        </p:txBody>
      </p:sp>
      <p:cxnSp>
        <p:nvCxnSpPr>
          <p:cNvPr id="427" name="Google Shape;427;p34"/>
          <p:cNvCxnSpPr>
            <a:endCxn id="426" idx="3"/>
          </p:cNvCxnSpPr>
          <p:nvPr/>
        </p:nvCxnSpPr>
        <p:spPr>
          <a:xfrm rot="5400000">
            <a:off x="2398925" y="3070350"/>
            <a:ext cx="675300" cy="50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4"/>
          <p:cNvSpPr txBox="1"/>
          <p:nvPr/>
        </p:nvSpPr>
        <p:spPr>
          <a:xfrm>
            <a:off x="2536931" y="3234000"/>
            <a:ext cx="98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비회원일 경우</a:t>
            </a:r>
            <a:endParaRPr/>
          </a:p>
        </p:txBody>
      </p:sp>
      <p:cxnSp>
        <p:nvCxnSpPr>
          <p:cNvPr id="429" name="Google Shape;429;p34"/>
          <p:cNvCxnSpPr/>
          <p:nvPr/>
        </p:nvCxnSpPr>
        <p:spPr>
          <a:xfrm>
            <a:off x="4866475" y="3494575"/>
            <a:ext cx="65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" y="458050"/>
            <a:ext cx="7150599" cy="44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</a:t>
            </a:r>
            <a:endParaRPr b="1" sz="1000"/>
          </a:p>
        </p:txBody>
      </p:sp>
      <p:sp>
        <p:nvSpPr>
          <p:cNvPr id="436" name="Google Shape;436;p35"/>
          <p:cNvSpPr txBox="1"/>
          <p:nvPr/>
        </p:nvSpPr>
        <p:spPr>
          <a:xfrm>
            <a:off x="54361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 검색페이지</a:t>
            </a:r>
            <a:endParaRPr b="1" sz="1000"/>
          </a:p>
        </p:txBody>
      </p:sp>
      <p:sp>
        <p:nvSpPr>
          <p:cNvPr id="437" name="Google Shape;437;p35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1️⃣</a:t>
            </a:r>
            <a:r>
              <a:rPr b="1" lang="ko" sz="700"/>
              <a:t> 검색 레이아웃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숙박지 유형 : 제주시, 대정군, 서귀포시, 정의군 4개 지역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체크인/체크아웃 : 날짜, 캘린더 아이콘 클릭 시 캘린더 레이아웃 노출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- 체크인 날짜 선택 시 체크아웃보다 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큰 날짜일 경우! 자동으로 체크아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웃 날짜 변경(체크인날짜+1일)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- 기본 셋팅은 오늘날짜 - 내일날짜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숙소 유형 : 캠프장, 모텔, 게스트하우스, 펜션, 아파트, 빌라, 호텔, 리조트 (8개)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숙소명 : 텍스트 입력 or 생략 가능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숙박인원 선택 : 1 ~ 9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가격대 : 선택 시 가격대 별로 조회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- 검색 : 검색 버튼 클릭 시 검색 되어서 다시 리스트 조회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2️⃣ 정렬 순서 선택 가능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- 기본 정렬 순서는 인기(추천)수 많은 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- 인기순, 가격순 선택으로 정렬되어 노출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3️⃣ </a:t>
            </a:r>
            <a:r>
              <a:rPr b="1" lang="ko" sz="700"/>
              <a:t>숙소 노출 리스트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- 카테고리, 정렬조건에 맞게 조회하여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바둑판 형태로 노출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- 숙소 정보 : 숙소 메인이미지, 숙소명,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위치, 할인율, 원가, 할인가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- 페이징 없이 모든 정보 노출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4️⃣ </a:t>
            </a:r>
            <a:r>
              <a:rPr b="1" lang="ko" sz="700"/>
              <a:t>숙소 선택 시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- 원하는 숙소 해당 레이아웃에 마우스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오버 시 붉은색 테두리 표시하여 강조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- 클릭 시 숙소 상세 페이지로 이동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/>
              <a:t>  </a:t>
            </a:r>
            <a:r>
              <a:rPr b="1" lang="ko" sz="700" u="sng"/>
              <a:t>“숙박 상세페이지 (1)” 페이지 참고</a:t>
            </a:r>
            <a:endParaRPr b="1" sz="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</p:txBody>
      </p:sp>
      <p:sp>
        <p:nvSpPr>
          <p:cNvPr id="438" name="Google Shape;438;p35"/>
          <p:cNvSpPr/>
          <p:nvPr/>
        </p:nvSpPr>
        <p:spPr>
          <a:xfrm>
            <a:off x="122100" y="488400"/>
            <a:ext cx="7043700" cy="671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 txBox="1"/>
          <p:nvPr/>
        </p:nvSpPr>
        <p:spPr>
          <a:xfrm>
            <a:off x="-30750" y="3055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1️⃣ </a:t>
            </a:r>
            <a:endParaRPr sz="1800"/>
          </a:p>
        </p:txBody>
      </p:sp>
      <p:sp>
        <p:nvSpPr>
          <p:cNvPr id="440" name="Google Shape;440;p35"/>
          <p:cNvSpPr/>
          <p:nvPr/>
        </p:nvSpPr>
        <p:spPr>
          <a:xfrm>
            <a:off x="6509500" y="1221000"/>
            <a:ext cx="618300" cy="51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170550" y="1617525"/>
            <a:ext cx="6957300" cy="31596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6226700" y="111417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2️⃣ </a:t>
            </a:r>
            <a:endParaRPr sz="1800"/>
          </a:p>
        </p:txBody>
      </p:sp>
      <p:sp>
        <p:nvSpPr>
          <p:cNvPr id="443" name="Google Shape;443;p35"/>
          <p:cNvSpPr txBox="1"/>
          <p:nvPr/>
        </p:nvSpPr>
        <p:spPr>
          <a:xfrm>
            <a:off x="-15425" y="1468175"/>
            <a:ext cx="39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3️⃣</a:t>
            </a:r>
            <a:endParaRPr sz="1800"/>
          </a:p>
        </p:txBody>
      </p:sp>
      <p:sp>
        <p:nvSpPr>
          <p:cNvPr id="444" name="Google Shape;444;p35"/>
          <p:cNvSpPr/>
          <p:nvPr/>
        </p:nvSpPr>
        <p:spPr>
          <a:xfrm>
            <a:off x="1917900" y="1617525"/>
            <a:ext cx="1714500" cy="1496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2716750" y="2968575"/>
            <a:ext cx="397200" cy="595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3300"/>
          </a:solidFill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 txBox="1"/>
          <p:nvPr/>
        </p:nvSpPr>
        <p:spPr>
          <a:xfrm>
            <a:off x="2747150" y="30222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4️⃣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0" y="430275"/>
            <a:ext cx="6181424" cy="424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</a:t>
            </a:r>
            <a:endParaRPr b="1" sz="1000"/>
          </a:p>
        </p:txBody>
      </p:sp>
      <p:sp>
        <p:nvSpPr>
          <p:cNvPr id="453" name="Google Shape;453;p36"/>
          <p:cNvSpPr txBox="1"/>
          <p:nvPr/>
        </p:nvSpPr>
        <p:spPr>
          <a:xfrm>
            <a:off x="54361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 예약페이지</a:t>
            </a:r>
            <a:endParaRPr b="1" sz="1000"/>
          </a:p>
        </p:txBody>
      </p:sp>
      <p:sp>
        <p:nvSpPr>
          <p:cNvPr id="454" name="Google Shape;454;p36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1️⃣</a:t>
            </a:r>
            <a:r>
              <a:rPr b="1" lang="ko" sz="800"/>
              <a:t> 검색 레이아웃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- 검색페이지에서 검색된 데이터 그대로 셋팅, 새로 입력 후 검색 시 가능한 방 정보 조회 노출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2️⃣ 호텔 이미지, 아래 작은 이미지가 큰 이미지로 슬라이딩 되며 보여짐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3️⃣ </a:t>
            </a:r>
            <a:r>
              <a:rPr b="1" lang="ko" sz="800"/>
              <a:t>숙소 정보 노출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- 숙소명, 지역, 주소, 평점, 세부내용 노출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4️⃣ </a:t>
            </a:r>
            <a:r>
              <a:rPr b="1" lang="ko" sz="800"/>
              <a:t>예약 가능한 방 정보 리스트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 - 방 종류, 기본제공, 제공서비스, 가능인원, 1박당 금액 정보 노출, N박일 경우 N박의 총 금액 정보 노출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 - [예약하기] 버튼 클릭 시 예약정보 입력 페이지로 이동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 후기 리스트 레이아웃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122075" y="488400"/>
            <a:ext cx="6135600" cy="307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 txBox="1"/>
          <p:nvPr/>
        </p:nvSpPr>
        <p:spPr>
          <a:xfrm>
            <a:off x="-30750" y="3055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1️⃣ </a:t>
            </a:r>
            <a:endParaRPr sz="1800"/>
          </a:p>
        </p:txBody>
      </p:sp>
      <p:sp>
        <p:nvSpPr>
          <p:cNvPr id="457" name="Google Shape;457;p36"/>
          <p:cNvSpPr txBox="1"/>
          <p:nvPr/>
        </p:nvSpPr>
        <p:spPr>
          <a:xfrm>
            <a:off x="648700" y="10292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2️⃣ </a:t>
            </a:r>
            <a:endParaRPr sz="1800"/>
          </a:p>
        </p:txBody>
      </p:sp>
      <p:sp>
        <p:nvSpPr>
          <p:cNvPr id="458" name="Google Shape;458;p36"/>
          <p:cNvSpPr/>
          <p:nvPr/>
        </p:nvSpPr>
        <p:spPr>
          <a:xfrm>
            <a:off x="529300" y="885075"/>
            <a:ext cx="2439600" cy="1571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415175" y="2740163"/>
            <a:ext cx="5644200" cy="55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376925" y="4640250"/>
            <a:ext cx="5644200" cy="2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3052225" y="885225"/>
            <a:ext cx="3007200" cy="1571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 txBox="1"/>
          <p:nvPr/>
        </p:nvSpPr>
        <p:spPr>
          <a:xfrm>
            <a:off x="5578325" y="885075"/>
            <a:ext cx="39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3️⃣</a:t>
            </a:r>
            <a:endParaRPr sz="1800"/>
          </a:p>
        </p:txBody>
      </p:sp>
      <p:sp>
        <p:nvSpPr>
          <p:cNvPr id="463" name="Google Shape;463;p36"/>
          <p:cNvSpPr/>
          <p:nvPr/>
        </p:nvSpPr>
        <p:spPr>
          <a:xfrm>
            <a:off x="2743200" y="4678425"/>
            <a:ext cx="675600" cy="18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 txBox="1"/>
          <p:nvPr/>
        </p:nvSpPr>
        <p:spPr>
          <a:xfrm>
            <a:off x="3493675" y="4635750"/>
            <a:ext cx="19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highlight>
                  <a:schemeClr val="lt1"/>
                </a:highlight>
              </a:rPr>
              <a:t>후</a:t>
            </a:r>
            <a:r>
              <a:rPr lang="ko" sz="800">
                <a:highlight>
                  <a:schemeClr val="lt1"/>
                </a:highlight>
              </a:rPr>
              <a:t>기 레이아웃 (다음페이지에서 계속)</a:t>
            </a:r>
            <a:endParaRPr sz="800">
              <a:highlight>
                <a:schemeClr val="lt1"/>
              </a:highlight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251950" y="2587100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4️⃣</a:t>
            </a:r>
            <a:endParaRPr sz="1800"/>
          </a:p>
        </p:txBody>
      </p:sp>
      <p:sp>
        <p:nvSpPr>
          <p:cNvPr id="466" name="Google Shape;466;p36"/>
          <p:cNvSpPr txBox="1"/>
          <p:nvPr/>
        </p:nvSpPr>
        <p:spPr>
          <a:xfrm>
            <a:off x="251950" y="4410675"/>
            <a:ext cx="35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852496"/>
            <a:ext cx="5515233" cy="23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</a:t>
            </a:r>
            <a:endParaRPr b="1" sz="1000"/>
          </a:p>
        </p:txBody>
      </p:sp>
      <p:sp>
        <p:nvSpPr>
          <p:cNvPr id="473" name="Google Shape;473;p37"/>
          <p:cNvSpPr txBox="1"/>
          <p:nvPr/>
        </p:nvSpPr>
        <p:spPr>
          <a:xfrm>
            <a:off x="54361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 후기리스</a:t>
            </a:r>
            <a:r>
              <a:rPr b="1" lang="ko" sz="1000"/>
              <a:t>트 노출</a:t>
            </a:r>
            <a:endParaRPr b="1" sz="1000"/>
          </a:p>
        </p:txBody>
      </p:sp>
      <p:sp>
        <p:nvSpPr>
          <p:cNvPr id="474" name="Google Shape;474;p37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1️⃣</a:t>
            </a:r>
            <a:r>
              <a:rPr b="1" lang="ko" sz="800"/>
              <a:t>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후기 리스트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작성자, 방정보, 후기내용, 등록날짜, 평점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 - 10개 노출, 페이징 처리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 - 내가 작성한 후기 글 “x” 버튼 노출되고 삭제 가능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※ 후기 등록은 마이페이지에서 등록가능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</p:txBody>
      </p:sp>
      <p:sp>
        <p:nvSpPr>
          <p:cNvPr id="475" name="Google Shape;475;p37"/>
          <p:cNvSpPr/>
          <p:nvPr/>
        </p:nvSpPr>
        <p:spPr>
          <a:xfrm>
            <a:off x="465325" y="908125"/>
            <a:ext cx="5342100" cy="2273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 txBox="1"/>
          <p:nvPr/>
        </p:nvSpPr>
        <p:spPr>
          <a:xfrm>
            <a:off x="113925" y="8404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1️⃣ </a:t>
            </a:r>
            <a:endParaRPr sz="1800"/>
          </a:p>
        </p:txBody>
      </p:sp>
      <p:pic>
        <p:nvPicPr>
          <p:cNvPr id="477" name="Google Shape;4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125" y="3369672"/>
            <a:ext cx="2078150" cy="955375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78" name="Google Shape;478;p37"/>
          <p:cNvSpPr txBox="1"/>
          <p:nvPr/>
        </p:nvSpPr>
        <p:spPr>
          <a:xfrm>
            <a:off x="4654325" y="3476550"/>
            <a:ext cx="19149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highlight>
                  <a:schemeClr val="lt2"/>
                </a:highlight>
              </a:rPr>
              <a:t>후기를 삭제하시겠습니까?</a:t>
            </a:r>
            <a:endParaRPr b="1" sz="1000">
              <a:highlight>
                <a:schemeClr val="lt2"/>
              </a:highlight>
            </a:endParaRPr>
          </a:p>
        </p:txBody>
      </p:sp>
      <p:cxnSp>
        <p:nvCxnSpPr>
          <p:cNvPr id="479" name="Google Shape;479;p37"/>
          <p:cNvCxnSpPr>
            <a:endCxn id="478" idx="0"/>
          </p:cNvCxnSpPr>
          <p:nvPr/>
        </p:nvCxnSpPr>
        <p:spPr>
          <a:xfrm flipH="1">
            <a:off x="5611775" y="1479150"/>
            <a:ext cx="49800" cy="19974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50" y="465775"/>
            <a:ext cx="3336450" cy="44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8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</a:t>
            </a:r>
            <a:endParaRPr b="1" sz="1000"/>
          </a:p>
        </p:txBody>
      </p:sp>
      <p:sp>
        <p:nvSpPr>
          <p:cNvPr id="486" name="Google Shape;486;p38"/>
          <p:cNvSpPr txBox="1"/>
          <p:nvPr/>
        </p:nvSpPr>
        <p:spPr>
          <a:xfrm>
            <a:off x="54361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숙박 결제페이지</a:t>
            </a:r>
            <a:endParaRPr b="1" sz="1000"/>
          </a:p>
        </p:txBody>
      </p:sp>
      <p:sp>
        <p:nvSpPr>
          <p:cNvPr id="487" name="Google Shape;487;p38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1️⃣</a:t>
            </a:r>
            <a:r>
              <a:rPr b="1" lang="ko" sz="800"/>
              <a:t> 상품 상세 정보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- 예약하려는 숙소의 정보 및 예약날짜, 결제 금액 노출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2️⃣ 예약자 정보 입력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회원의 정보 노출, 필요하다면 정보 수정 가능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3️⃣ </a:t>
            </a:r>
            <a:r>
              <a:rPr b="1" lang="ko" sz="800"/>
              <a:t>결제  정보 입력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- 신용카드 결제만 가능하며 정보 입력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4️⃣ </a:t>
            </a:r>
            <a:r>
              <a:rPr b="1" lang="ko" sz="800"/>
              <a:t>개인정보 동의 구간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 결제하기 버튼 클릭 시 정상적으로 결제 완료되며 메인페이지로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실패 시 다시 입력하도록 결제페이지로 다시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FF3300"/>
                </a:solidFill>
              </a:rPr>
              <a:t>※ 카드결제 관련</a:t>
            </a:r>
            <a:endParaRPr b="1" sz="800">
              <a:solidFill>
                <a:srgbClr val="FF33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 - 유효한 카드정보 테이블 별도 생성, 입력한 카드정보와 매칭하여 유효한 카드정보만 결제 성공, 다른 카드정보 입력 시 ‘잘못된 카드정보입니다.’ Return &amp; 결제 실패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1013550" y="46577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1️⃣ </a:t>
            </a:r>
            <a:endParaRPr sz="1800"/>
          </a:p>
        </p:txBody>
      </p:sp>
      <p:sp>
        <p:nvSpPr>
          <p:cNvPr id="489" name="Google Shape;489;p38"/>
          <p:cNvSpPr txBox="1"/>
          <p:nvPr/>
        </p:nvSpPr>
        <p:spPr>
          <a:xfrm>
            <a:off x="1013550" y="16102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2️⃣ </a:t>
            </a:r>
            <a:endParaRPr sz="1800"/>
          </a:p>
        </p:txBody>
      </p:sp>
      <p:sp>
        <p:nvSpPr>
          <p:cNvPr id="490" name="Google Shape;490;p38"/>
          <p:cNvSpPr txBox="1"/>
          <p:nvPr/>
        </p:nvSpPr>
        <p:spPr>
          <a:xfrm>
            <a:off x="990600" y="2498425"/>
            <a:ext cx="39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3️⃣</a:t>
            </a:r>
            <a:endParaRPr sz="1800"/>
          </a:p>
        </p:txBody>
      </p:sp>
      <p:sp>
        <p:nvSpPr>
          <p:cNvPr id="491" name="Google Shape;491;p38"/>
          <p:cNvSpPr txBox="1"/>
          <p:nvPr/>
        </p:nvSpPr>
        <p:spPr>
          <a:xfrm>
            <a:off x="1013550" y="361732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4️⃣</a:t>
            </a:r>
            <a:endParaRPr sz="1800"/>
          </a:p>
        </p:txBody>
      </p:sp>
      <p:sp>
        <p:nvSpPr>
          <p:cNvPr id="492" name="Google Shape;492;p38"/>
          <p:cNvSpPr txBox="1"/>
          <p:nvPr/>
        </p:nvSpPr>
        <p:spPr>
          <a:xfrm>
            <a:off x="1746225" y="461695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</a:t>
            </a:r>
            <a:endParaRPr sz="1000"/>
          </a:p>
        </p:txBody>
      </p:sp>
      <p:sp>
        <p:nvSpPr>
          <p:cNvPr id="493" name="Google Shape;493;p38"/>
          <p:cNvSpPr/>
          <p:nvPr/>
        </p:nvSpPr>
        <p:spPr>
          <a:xfrm>
            <a:off x="1313825" y="465775"/>
            <a:ext cx="3233100" cy="1122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/>
          <p:nvPr/>
        </p:nvSpPr>
        <p:spPr>
          <a:xfrm>
            <a:off x="1307675" y="1651250"/>
            <a:ext cx="3233100" cy="951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1305725" y="2634301"/>
            <a:ext cx="3233100" cy="1034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1307675" y="3731700"/>
            <a:ext cx="3233100" cy="92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2029925" y="4714800"/>
            <a:ext cx="1800900" cy="24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항공권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/>
        </p:nvSpPr>
        <p:spPr>
          <a:xfrm>
            <a:off x="7878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항공</a:t>
            </a:r>
            <a:endParaRPr b="1" sz="1000"/>
          </a:p>
        </p:txBody>
      </p:sp>
      <p:sp>
        <p:nvSpPr>
          <p:cNvPr id="508" name="Google Shape;508;p40"/>
          <p:cNvSpPr txBox="1"/>
          <p:nvPr/>
        </p:nvSpPr>
        <p:spPr>
          <a:xfrm>
            <a:off x="5436100" y="8625"/>
            <a:ext cx="3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항공권 검색 페이지</a:t>
            </a:r>
            <a:endParaRPr b="1" sz="1000"/>
          </a:p>
        </p:txBody>
      </p:sp>
      <p:sp>
        <p:nvSpPr>
          <p:cNvPr id="509" name="Google Shape;509;p40"/>
          <p:cNvSpPr txBox="1"/>
          <p:nvPr/>
        </p:nvSpPr>
        <p:spPr>
          <a:xfrm>
            <a:off x="7275450" y="506900"/>
            <a:ext cx="19149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b="1" lang="ko" sz="800">
                <a:solidFill>
                  <a:schemeClr val="dk1"/>
                </a:solidFill>
              </a:rPr>
              <a:t>항공</a:t>
            </a:r>
            <a:r>
              <a:rPr b="1" lang="ko" sz="800">
                <a:solidFill>
                  <a:schemeClr val="dk1"/>
                </a:solidFill>
              </a:rPr>
              <a:t>편 검색 레이아웃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왕복 / 편도 선택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검색항목 : 출발지, 도착지, 가는날, 오는날, 성인, 소아, 유아, 항공사 선택, 좌석선택 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‘편도’ 선택 시 “오는날" 항목 숨김 처리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‘왕복' 선택 시 모든 항목 조회 가능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성인 : 1 ~ 9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소아/유아 : 0 ~ 9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성인 + 소아 + 유아 합해서 9개 이상을 초과할 수 없음 (검색 시 안내 메시지)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항공권 검색 시 ‘제주닷컴’로 새탭으로 포워딩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※ 참고링크 : https://www.jeju.com/item/air_list.html?mode=search&amp;gubunkey=ARTMR&amp;realtime_air=true&amp;flights%5B1%5D=&amp;flights%5B2%5D=&amp;flight_adult=&amp;flight_junior=&amp;flight_baby=&amp;agt=jeju&amp;flight_type=2&amp;flight_scity=GMP&amp;flight_ecity=CJU&amp;boarding_adult=1&amp;boarding_junior=0&amp;boarding_baby=0&amp;flight_sdate=2021-06-06&amp;flight_edate=2021-06-08&amp;flight_com%5B%5D=all&amp;flight_class=a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r>
              <a:rPr b="1" lang="ko" sz="900">
                <a:solidFill>
                  <a:schemeClr val="dk1"/>
                </a:solidFill>
              </a:rPr>
              <a:t> </a:t>
            </a:r>
            <a:r>
              <a:rPr b="1" lang="ko" sz="800">
                <a:solidFill>
                  <a:schemeClr val="dk1"/>
                </a:solidFill>
              </a:rPr>
              <a:t>안내사</a:t>
            </a:r>
            <a:r>
              <a:rPr b="1" lang="ko" sz="800">
                <a:solidFill>
                  <a:schemeClr val="dk1"/>
                </a:solidFill>
              </a:rPr>
              <a:t>항 레이아웃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항공권 예약시 필요한 안내 문구 레이아웃 노출 (퍼블리싱 구간)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510" name="Google Shape;510;p40"/>
          <p:cNvSpPr/>
          <p:nvPr/>
        </p:nvSpPr>
        <p:spPr>
          <a:xfrm>
            <a:off x="6326350" y="1633100"/>
            <a:ext cx="557100" cy="15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4386525" y="785175"/>
            <a:ext cx="557100" cy="15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" y="506900"/>
            <a:ext cx="7005526" cy="23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0"/>
          <p:cNvSpPr/>
          <p:nvPr/>
        </p:nvSpPr>
        <p:spPr>
          <a:xfrm>
            <a:off x="228950" y="3228050"/>
            <a:ext cx="6822300" cy="1533900"/>
          </a:xfrm>
          <a:prstGeom prst="rect">
            <a:avLst/>
          </a:prstGeom>
          <a:solidFill>
            <a:srgbClr val="F6F5F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항공사 검색 시 제주닷컴으로 이동됩니다.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여행 시 탑승객의 나이는 예약된 연령 범주에 부합해야 합니다. 항공사는 만 18세 미만의 단독 여행 탑승객에 대한 제한이 있습니다.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유/소아 동반 여행 시 연령 제한과 정책은 항공사별로 다를 수 있으니 예약하기 전에 해당 항공사와 확인하시기 바랍니다.</a:t>
            </a:r>
            <a:endParaRPr sz="900"/>
          </a:p>
        </p:txBody>
      </p:sp>
      <p:sp>
        <p:nvSpPr>
          <p:cNvPr id="514" name="Google Shape;514;p40"/>
          <p:cNvSpPr/>
          <p:nvPr/>
        </p:nvSpPr>
        <p:spPr>
          <a:xfrm>
            <a:off x="267100" y="2983850"/>
            <a:ext cx="6715500" cy="2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안내사항</a:t>
            </a:r>
            <a:endParaRPr b="1" sz="1000"/>
          </a:p>
        </p:txBody>
      </p:sp>
      <p:sp>
        <p:nvSpPr>
          <p:cNvPr id="515" name="Google Shape;515;p40"/>
          <p:cNvSpPr txBox="1"/>
          <p:nvPr/>
        </p:nvSpPr>
        <p:spPr>
          <a:xfrm>
            <a:off x="0" y="389475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1️⃣ </a:t>
            </a:r>
            <a:endParaRPr sz="1800"/>
          </a:p>
        </p:txBody>
      </p:sp>
      <p:sp>
        <p:nvSpPr>
          <p:cNvPr id="516" name="Google Shape;516;p40"/>
          <p:cNvSpPr txBox="1"/>
          <p:nvPr/>
        </p:nvSpPr>
        <p:spPr>
          <a:xfrm>
            <a:off x="0" y="2913650"/>
            <a:ext cx="3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2️⃣ </a:t>
            </a:r>
            <a:endParaRPr sz="1800"/>
          </a:p>
        </p:txBody>
      </p:sp>
      <p:sp>
        <p:nvSpPr>
          <p:cNvPr id="517" name="Google Shape;517;p40"/>
          <p:cNvSpPr/>
          <p:nvPr/>
        </p:nvSpPr>
        <p:spPr>
          <a:xfrm>
            <a:off x="194650" y="589250"/>
            <a:ext cx="6860400" cy="224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228950" y="2983850"/>
            <a:ext cx="6822300" cy="1778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이벤트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6900" y="-2650"/>
            <a:ext cx="9144000" cy="43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20">
                <a:solidFill>
                  <a:schemeClr val="lt1"/>
                </a:solidFill>
              </a:rPr>
              <a:t>History</a:t>
            </a:r>
            <a:endParaRPr sz="1620">
              <a:solidFill>
                <a:schemeClr val="lt1"/>
              </a:solidFill>
            </a:endParaRPr>
          </a:p>
        </p:txBody>
      </p:sp>
      <p:graphicFrame>
        <p:nvGraphicFramePr>
          <p:cNvPr id="74" name="Google Shape;74;p15"/>
          <p:cNvGraphicFramePr/>
          <p:nvPr/>
        </p:nvGraphicFramePr>
        <p:xfrm>
          <a:off x="104775" y="60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789750"/>
                <a:gridCol w="1789750"/>
                <a:gridCol w="1789750"/>
                <a:gridCol w="1789750"/>
                <a:gridCol w="1789750"/>
              </a:tblGrid>
              <a:tr h="3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Version</a:t>
                      </a:r>
                      <a:endParaRPr sz="800"/>
                    </a:p>
                  </a:txBody>
                  <a:tcPr marT="180000" marB="180000" marR="180000" marL="1800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Date</a:t>
                      </a:r>
                      <a:endParaRPr sz="800"/>
                    </a:p>
                  </a:txBody>
                  <a:tcPr marT="180000" marB="180000" marR="180000" marL="1800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Page</a:t>
                      </a:r>
                      <a:endParaRPr sz="800"/>
                    </a:p>
                  </a:txBody>
                  <a:tcPr marT="180000" marB="180000" marR="180000" marL="1800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Description</a:t>
                      </a:r>
                      <a:endParaRPr sz="800"/>
                    </a:p>
                  </a:txBody>
                  <a:tcPr marT="180000" marB="180000" marR="180000" marL="1800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Name</a:t>
                      </a:r>
                      <a:endParaRPr sz="800"/>
                    </a:p>
                  </a:txBody>
                  <a:tcPr marT="180000" marB="180000" marR="180000" marL="180000">
                    <a:solidFill>
                      <a:schemeClr val="lt2"/>
                    </a:solidFill>
                  </a:tcPr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1.0</a:t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2021.06.03</a:t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최초배포</a:t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최초배포</a:t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2조</a:t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0000" marB="180000" marR="180000" marL="18000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2"/>
          <p:cNvPicPr preferRelativeResize="0"/>
          <p:nvPr/>
        </p:nvPicPr>
        <p:blipFill rotWithShape="1">
          <a:blip r:embed="rId3">
            <a:alphaModFix/>
          </a:blip>
          <a:srcRect b="0" l="0" r="0" t="8983"/>
          <a:stretch/>
        </p:blipFill>
        <p:spPr>
          <a:xfrm>
            <a:off x="356850" y="540300"/>
            <a:ext cx="3870451" cy="38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2"/>
          <p:cNvSpPr txBox="1"/>
          <p:nvPr/>
        </p:nvSpPr>
        <p:spPr>
          <a:xfrm>
            <a:off x="860500" y="8625"/>
            <a:ext cx="1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</a:t>
            </a:r>
            <a:r>
              <a:rPr lang="ko">
                <a:solidFill>
                  <a:schemeClr val="dk1"/>
                </a:solidFill>
              </a:rPr>
              <a:t>벤트</a:t>
            </a:r>
            <a:endParaRPr/>
          </a:p>
        </p:txBody>
      </p:sp>
      <p:sp>
        <p:nvSpPr>
          <p:cNvPr id="530" name="Google Shape;530;p42"/>
          <p:cNvSpPr txBox="1"/>
          <p:nvPr/>
        </p:nvSpPr>
        <p:spPr>
          <a:xfrm>
            <a:off x="4505850" y="540300"/>
            <a:ext cx="212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7222175" y="666400"/>
            <a:ext cx="2187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✅진행중,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종료 이벤트 탭 추가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이벤트 별 날짜정보를 받아와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현재 날짜와 비교하여 진행중인지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종료된 이벤트인지 구분하여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각 탭으로 이동.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틀 자체는 차이 없음.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✅클릭 시 이벤트 상세보기 이동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✅게시판 형식이 아닌, 이벤트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썸네일 이미지, 제목 클릭시 이동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532" name="Google Shape;5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675" y="2643750"/>
            <a:ext cx="1702400" cy="16325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42"/>
          <p:cNvSpPr txBox="1"/>
          <p:nvPr/>
        </p:nvSpPr>
        <p:spPr>
          <a:xfrm>
            <a:off x="5016025" y="2866450"/>
            <a:ext cx="11451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썸네일 이미지</a:t>
            </a:r>
            <a:endParaRPr sz="1100"/>
          </a:p>
        </p:txBody>
      </p:sp>
      <p:sp>
        <p:nvSpPr>
          <p:cNvPr id="534" name="Google Shape;534;p42"/>
          <p:cNvSpPr txBox="1"/>
          <p:nvPr/>
        </p:nvSpPr>
        <p:spPr>
          <a:xfrm>
            <a:off x="5016025" y="3626050"/>
            <a:ext cx="16170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제목 - 롯데호텔제주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기간 - 2021.08.31까지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내용 - </a:t>
            </a:r>
            <a:r>
              <a:rPr lang="ko" sz="900"/>
              <a:t> 이벤트 간략한 내용</a:t>
            </a:r>
            <a:endParaRPr sz="900"/>
          </a:p>
        </p:txBody>
      </p:sp>
      <p:sp>
        <p:nvSpPr>
          <p:cNvPr descr="양방향 사선" id="535" name="Google Shape;535;p42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이벤트 메인 목록</a:t>
            </a:r>
            <a:endParaRPr/>
          </a:p>
        </p:txBody>
      </p:sp>
      <p:sp>
        <p:nvSpPr>
          <p:cNvPr id="536" name="Google Shape;536;p42"/>
          <p:cNvSpPr txBox="1"/>
          <p:nvPr/>
        </p:nvSpPr>
        <p:spPr>
          <a:xfrm>
            <a:off x="1310175" y="831400"/>
            <a:ext cx="525600" cy="12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진행중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1835902" y="831400"/>
            <a:ext cx="525600" cy="12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종료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7222175" y="666400"/>
            <a:ext cx="4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1️⃣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543" name="Google Shape;543;p43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이벤트 상세페이지 - 이벤트 내용 클릭 시 </a:t>
            </a:r>
            <a:endParaRPr/>
          </a:p>
        </p:txBody>
      </p:sp>
      <p:sp>
        <p:nvSpPr>
          <p:cNvPr id="544" name="Google Shape;544;p43"/>
          <p:cNvSpPr txBox="1"/>
          <p:nvPr/>
        </p:nvSpPr>
        <p:spPr>
          <a:xfrm>
            <a:off x="7280175" y="656800"/>
            <a:ext cx="18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7383175" y="2687725"/>
            <a:ext cx="16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 txBox="1"/>
          <p:nvPr/>
        </p:nvSpPr>
        <p:spPr>
          <a:xfrm>
            <a:off x="7241575" y="730638"/>
            <a:ext cx="3000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별다른 기능은 없이,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이벤트 내용은 보통 하나의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이미지로 사용됨.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내용 끝나면 맨 밑에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 버튼- 이벤트 목록 이동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47" name="Google Shape;547;p43"/>
          <p:cNvPicPr preferRelativeResize="0"/>
          <p:nvPr/>
        </p:nvPicPr>
        <p:blipFill rotWithShape="1">
          <a:blip r:embed="rId3">
            <a:alphaModFix/>
          </a:blip>
          <a:srcRect b="0" l="0" r="0" t="12541"/>
          <a:stretch/>
        </p:blipFill>
        <p:spPr>
          <a:xfrm>
            <a:off x="275700" y="518925"/>
            <a:ext cx="4951251" cy="3571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43"/>
          <p:cNvCxnSpPr/>
          <p:nvPr/>
        </p:nvCxnSpPr>
        <p:spPr>
          <a:xfrm>
            <a:off x="2718000" y="3286400"/>
            <a:ext cx="0" cy="13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43"/>
          <p:cNvSpPr txBox="1"/>
          <p:nvPr/>
        </p:nvSpPr>
        <p:spPr>
          <a:xfrm>
            <a:off x="2432825" y="4541650"/>
            <a:ext cx="9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목록</a:t>
            </a:r>
            <a:endParaRPr/>
          </a:p>
        </p:txBody>
      </p:sp>
      <p:sp>
        <p:nvSpPr>
          <p:cNvPr id="550" name="Google Shape;550;p4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이벤트</a:t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2443500" y="4469650"/>
            <a:ext cx="549000" cy="47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고객센터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45"/>
          <p:cNvGrpSpPr/>
          <p:nvPr/>
        </p:nvGrpSpPr>
        <p:grpSpPr>
          <a:xfrm>
            <a:off x="291875" y="1116550"/>
            <a:ext cx="1081950" cy="1437038"/>
            <a:chOff x="807375" y="1540525"/>
            <a:chExt cx="1081950" cy="1437038"/>
          </a:xfrm>
        </p:grpSpPr>
        <p:grpSp>
          <p:nvGrpSpPr>
            <p:cNvPr id="562" name="Google Shape;562;p45"/>
            <p:cNvGrpSpPr/>
            <p:nvPr/>
          </p:nvGrpSpPr>
          <p:grpSpPr>
            <a:xfrm>
              <a:off x="807375" y="1540525"/>
              <a:ext cx="1081950" cy="1404553"/>
              <a:chOff x="266625" y="1283675"/>
              <a:chExt cx="1081950" cy="1849800"/>
            </a:xfrm>
          </p:grpSpPr>
          <p:sp>
            <p:nvSpPr>
              <p:cNvPr id="563" name="Google Shape;563;p45"/>
              <p:cNvSpPr/>
              <p:nvPr/>
            </p:nvSpPr>
            <p:spPr>
              <a:xfrm>
                <a:off x="266625" y="1283675"/>
                <a:ext cx="1078800" cy="18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5"/>
              <p:cNvSpPr/>
              <p:nvPr/>
            </p:nvSpPr>
            <p:spPr>
              <a:xfrm>
                <a:off x="269775" y="1284350"/>
                <a:ext cx="1078800" cy="4311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고객센터</a:t>
                </a:r>
                <a:endParaRPr/>
              </a:p>
            </p:txBody>
          </p:sp>
        </p:grpSp>
        <p:sp>
          <p:nvSpPr>
            <p:cNvPr id="565" name="Google Shape;565;p45"/>
            <p:cNvSpPr/>
            <p:nvPr/>
          </p:nvSpPr>
          <p:spPr>
            <a:xfrm>
              <a:off x="808950" y="1870138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공지사항</a:t>
              </a:r>
              <a:endParaRPr sz="1000"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808950" y="224791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자주 묻는 질문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808950" y="262566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1:1 문의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descr="양방향 사선" id="568" name="Google Shape;568;p45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센터</a:t>
            </a:r>
            <a:endParaRPr/>
          </a:p>
        </p:txBody>
      </p:sp>
      <p:pic>
        <p:nvPicPr>
          <p:cNvPr id="570" name="Google Shape;5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75" y="612800"/>
            <a:ext cx="5344225" cy="23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869" y="3028354"/>
            <a:ext cx="5390489" cy="90795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7341175" y="612800"/>
            <a:ext cx="17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 txBox="1"/>
          <p:nvPr/>
        </p:nvSpPr>
        <p:spPr>
          <a:xfrm>
            <a:off x="7373700" y="632900"/>
            <a:ext cx="156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 txBox="1"/>
          <p:nvPr/>
        </p:nvSpPr>
        <p:spPr>
          <a:xfrm>
            <a:off x="7260675" y="612800"/>
            <a:ext cx="17079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1️⃣</a:t>
            </a:r>
            <a:r>
              <a:rPr b="1" lang="ko" sz="800">
                <a:solidFill>
                  <a:schemeClr val="dk1"/>
                </a:solidFill>
              </a:rPr>
              <a:t> 고객센터 배너를 좌측에 만들어문의 사항들을 유동적으로 클라이언트들이 알수 있게 해결함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2️⃣</a:t>
            </a:r>
            <a:r>
              <a:rPr b="1" lang="ko" sz="800">
                <a:solidFill>
                  <a:schemeClr val="dk1"/>
                </a:solidFill>
              </a:rPr>
              <a:t> 관리자가 고정으로 만들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중요도가 높은 고정 공지사항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-- 관리자만 조회수를 보고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-- 조회수가 높은 순으로 보여줌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--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번호 제목 등록일(조회수삭제)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3️⃣</a:t>
            </a:r>
            <a:r>
              <a:rPr b="1" lang="ko" sz="800">
                <a:solidFill>
                  <a:schemeClr val="dk1"/>
                </a:solidFill>
              </a:rPr>
              <a:t>최근 업데이트 공지 사항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--날짜순으로 업데이트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4️⃣검색어기능 :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*제목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*제목 + 내용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*제목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 챗봇 기능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1748350" y="1439375"/>
            <a:ext cx="5137800" cy="11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5"/>
          <p:cNvSpPr/>
          <p:nvPr/>
        </p:nvSpPr>
        <p:spPr>
          <a:xfrm>
            <a:off x="1748125" y="3031363"/>
            <a:ext cx="5137800" cy="90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5"/>
          <p:cNvSpPr/>
          <p:nvPr/>
        </p:nvSpPr>
        <p:spPr>
          <a:xfrm>
            <a:off x="292025" y="1439387"/>
            <a:ext cx="10818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           </a:t>
            </a:r>
            <a:r>
              <a:rPr lang="ko" sz="1200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578" name="Google Shape;578;p45"/>
          <p:cNvSpPr/>
          <p:nvPr/>
        </p:nvSpPr>
        <p:spPr>
          <a:xfrm>
            <a:off x="344875" y="4008325"/>
            <a:ext cx="1031400" cy="80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 txBox="1"/>
          <p:nvPr/>
        </p:nvSpPr>
        <p:spPr>
          <a:xfrm>
            <a:off x="522375" y="428317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챗봇 이미지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45"/>
          <p:cNvSpPr txBox="1"/>
          <p:nvPr/>
        </p:nvSpPr>
        <p:spPr>
          <a:xfrm>
            <a:off x="1686575" y="1439375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2️⃣</a:t>
            </a:r>
            <a:endParaRPr sz="1200"/>
          </a:p>
        </p:txBody>
      </p:sp>
      <p:pic>
        <p:nvPicPr>
          <p:cNvPr id="581" name="Google Shape;5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102" y="4033424"/>
            <a:ext cx="3248111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 txBox="1"/>
          <p:nvPr/>
        </p:nvSpPr>
        <p:spPr>
          <a:xfrm>
            <a:off x="1686575" y="2975100"/>
            <a:ext cx="42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3️⃣</a:t>
            </a:r>
            <a:endParaRPr sz="1200"/>
          </a:p>
        </p:txBody>
      </p:sp>
      <p:sp>
        <p:nvSpPr>
          <p:cNvPr id="583" name="Google Shape;583;p45"/>
          <p:cNvSpPr/>
          <p:nvPr/>
        </p:nvSpPr>
        <p:spPr>
          <a:xfrm>
            <a:off x="2812275" y="4385425"/>
            <a:ext cx="2724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 txBox="1"/>
          <p:nvPr/>
        </p:nvSpPr>
        <p:spPr>
          <a:xfrm>
            <a:off x="2567825" y="4205700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4️⃣</a:t>
            </a:r>
            <a:endParaRPr sz="1200"/>
          </a:p>
        </p:txBody>
      </p:sp>
      <p:sp>
        <p:nvSpPr>
          <p:cNvPr id="585" name="Google Shape;585;p45"/>
          <p:cNvSpPr/>
          <p:nvPr/>
        </p:nvSpPr>
        <p:spPr>
          <a:xfrm>
            <a:off x="297400" y="3936300"/>
            <a:ext cx="1078800" cy="908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 txBox="1"/>
          <p:nvPr/>
        </p:nvSpPr>
        <p:spPr>
          <a:xfrm>
            <a:off x="192425" y="3828200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5️⃣</a:t>
            </a:r>
            <a:endParaRPr sz="1200"/>
          </a:p>
        </p:txBody>
      </p:sp>
      <p:sp>
        <p:nvSpPr>
          <p:cNvPr id="587" name="Google Shape;587;p45"/>
          <p:cNvSpPr/>
          <p:nvPr/>
        </p:nvSpPr>
        <p:spPr>
          <a:xfrm>
            <a:off x="292025" y="2587200"/>
            <a:ext cx="1081800" cy="3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식당/관광지 등록 요청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592" name="Google Shape;592;p46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자주묻는 질문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센터</a:t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75" y="561225"/>
            <a:ext cx="5392651" cy="22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6"/>
          <p:cNvSpPr txBox="1"/>
          <p:nvPr/>
        </p:nvSpPr>
        <p:spPr>
          <a:xfrm>
            <a:off x="7243075" y="561225"/>
            <a:ext cx="1773900" cy="5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chemeClr val="dk1"/>
                </a:solidFill>
              </a:rPr>
              <a:t>자주묻는 질문 페이지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1:1 문의 따로 있기 때문에 여기는 클라이언트가 질문을 올리거나 답변을 달 거나 할 수 없음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전체적인 틀은 공지사항과 비슷하나 클라이언트들이 궁금해 할만한 질문들을 꼽아서 선정함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관리자 자주묻는 질문 페이지에서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작성 후 표시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검색기능으로 빠른 검색 가능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제목 / 내용 / 제목 + 내용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탭을 클릭하게 되면 분류를 자동으로 구분해줌으로써 검색어를 입력하지 않아도 관련 질문 목록을 보여줌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글을 누르면 간단한 내용이 하단으로 나오게 작성 새로운 탭으로 바뀌지 않는 방법사용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검색어 입력시 원하는 답변을 찾지 못하면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“해당 답변을찾을수 없습니다”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팝업 띄우기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게시판에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“더 자세한 점이 있으시면 1대1 문의를 이용해주세요”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변경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6" name="Google Shape;596;p46"/>
          <p:cNvGrpSpPr/>
          <p:nvPr/>
        </p:nvGrpSpPr>
        <p:grpSpPr>
          <a:xfrm>
            <a:off x="291875" y="1116550"/>
            <a:ext cx="1081950" cy="1437038"/>
            <a:chOff x="807375" y="1540525"/>
            <a:chExt cx="1081950" cy="1437038"/>
          </a:xfrm>
        </p:grpSpPr>
        <p:grpSp>
          <p:nvGrpSpPr>
            <p:cNvPr id="597" name="Google Shape;597;p46"/>
            <p:cNvGrpSpPr/>
            <p:nvPr/>
          </p:nvGrpSpPr>
          <p:grpSpPr>
            <a:xfrm>
              <a:off x="807375" y="1540525"/>
              <a:ext cx="1081950" cy="1404553"/>
              <a:chOff x="266625" y="1283675"/>
              <a:chExt cx="1081950" cy="1849800"/>
            </a:xfrm>
          </p:grpSpPr>
          <p:sp>
            <p:nvSpPr>
              <p:cNvPr id="598" name="Google Shape;598;p46"/>
              <p:cNvSpPr/>
              <p:nvPr/>
            </p:nvSpPr>
            <p:spPr>
              <a:xfrm>
                <a:off x="266625" y="1283675"/>
                <a:ext cx="1078800" cy="18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6"/>
              <p:cNvSpPr/>
              <p:nvPr/>
            </p:nvSpPr>
            <p:spPr>
              <a:xfrm>
                <a:off x="269775" y="1284350"/>
                <a:ext cx="1078800" cy="4311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고객센터</a:t>
                </a:r>
                <a:endParaRPr/>
              </a:p>
            </p:txBody>
          </p:sp>
        </p:grpSp>
        <p:sp>
          <p:nvSpPr>
            <p:cNvPr id="600" name="Google Shape;600;p46"/>
            <p:cNvSpPr/>
            <p:nvPr/>
          </p:nvSpPr>
          <p:spPr>
            <a:xfrm>
              <a:off x="808950" y="1870138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공지사항</a:t>
              </a:r>
              <a:endParaRPr sz="1000"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808950" y="224791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자주 묻는 질문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808950" y="262566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1:1 문의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3" name="Google Shape;603;p46"/>
          <p:cNvSpPr/>
          <p:nvPr/>
        </p:nvSpPr>
        <p:spPr>
          <a:xfrm>
            <a:off x="291950" y="1806312"/>
            <a:ext cx="10818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 </a:t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 flipH="1" rot="10800000">
            <a:off x="2497550" y="1736100"/>
            <a:ext cx="3489600" cy="50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 txBox="1"/>
          <p:nvPr/>
        </p:nvSpPr>
        <p:spPr>
          <a:xfrm>
            <a:off x="2277250" y="1832250"/>
            <a:ext cx="42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1️⃣</a:t>
            </a:r>
            <a:endParaRPr sz="1200"/>
          </a:p>
        </p:txBody>
      </p:sp>
      <p:pic>
        <p:nvPicPr>
          <p:cNvPr id="606" name="Google Shape;6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000" y="2819525"/>
            <a:ext cx="5444899" cy="20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/>
          <p:nvPr/>
        </p:nvSpPr>
        <p:spPr>
          <a:xfrm>
            <a:off x="1668649" y="3192598"/>
            <a:ext cx="3301800" cy="117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 </a:t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292025" y="2587200"/>
            <a:ext cx="1081800" cy="3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식당/관광지 등록 요청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292025" y="2587200"/>
            <a:ext cx="1081800" cy="3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식당/관광지 등록 요청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1574050" y="2321325"/>
            <a:ext cx="5392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1" name="Google Shape;611;p46"/>
          <p:cNvGraphicFramePr/>
          <p:nvPr/>
        </p:nvGraphicFramePr>
        <p:xfrm>
          <a:off x="1925200" y="23928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082850"/>
                <a:gridCol w="1145675"/>
                <a:gridCol w="606175"/>
                <a:gridCol w="734075"/>
                <a:gridCol w="1109225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결제관련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회원관련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숙박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항공권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식당</a:t>
                      </a: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/관광지 등록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12" name="Google Shape;612;p46"/>
          <p:cNvSpPr txBox="1"/>
          <p:nvPr/>
        </p:nvSpPr>
        <p:spPr>
          <a:xfrm>
            <a:off x="1234750" y="3330363"/>
            <a:ext cx="57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3️⃣</a:t>
            </a:r>
            <a:endParaRPr sz="1200"/>
          </a:p>
        </p:txBody>
      </p:sp>
      <p:sp>
        <p:nvSpPr>
          <p:cNvPr id="613" name="Google Shape;613;p46"/>
          <p:cNvSpPr/>
          <p:nvPr/>
        </p:nvSpPr>
        <p:spPr>
          <a:xfrm>
            <a:off x="1741754" y="2421525"/>
            <a:ext cx="52251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 txBox="1"/>
          <p:nvPr/>
        </p:nvSpPr>
        <p:spPr>
          <a:xfrm>
            <a:off x="1851975" y="2421525"/>
            <a:ext cx="42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2️⃣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47"/>
          <p:cNvPicPr preferRelativeResize="0"/>
          <p:nvPr/>
        </p:nvPicPr>
        <p:blipFill rotWithShape="1">
          <a:blip r:embed="rId3">
            <a:alphaModFix/>
          </a:blip>
          <a:srcRect b="47351" l="0" r="773" t="0"/>
          <a:stretch/>
        </p:blipFill>
        <p:spPr>
          <a:xfrm>
            <a:off x="152400" y="638175"/>
            <a:ext cx="6954700" cy="21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7"/>
          <p:cNvSpPr/>
          <p:nvPr/>
        </p:nvSpPr>
        <p:spPr>
          <a:xfrm>
            <a:off x="152400" y="720600"/>
            <a:ext cx="1467600" cy="31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양방향 사선" id="621" name="Google Shape;621;p47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1:1문의하기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센터</a:t>
            </a:r>
            <a:endParaRPr/>
          </a:p>
        </p:txBody>
      </p:sp>
      <p:sp>
        <p:nvSpPr>
          <p:cNvPr id="623" name="Google Shape;623;p47"/>
          <p:cNvSpPr txBox="1"/>
          <p:nvPr/>
        </p:nvSpPr>
        <p:spPr>
          <a:xfrm>
            <a:off x="7337875" y="582350"/>
            <a:ext cx="1500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사이트/여행/결제 관련 모든 문의들을 받음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1:1문의기 때문에 로그인 사용자만 사용 가능한 문의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전에 올렸던 문의 내역도 손쉽게 확인 할 수 있도록 탭으로 전환하여 볼 수 있도록 만듬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최대 5개정도만 보이고 다음페이지로 넘기는 방식으로 제작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식당/관광지 등록 요청도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여기서 심사여부 확인가능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4가지로 설정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*번호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*제목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*작성일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*답변현황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4️⃣현황은  관리자가 설정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*답변대기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*확인중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*답변완료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47"/>
          <p:cNvSpPr/>
          <p:nvPr/>
        </p:nvSpPr>
        <p:spPr>
          <a:xfrm>
            <a:off x="2109275" y="924925"/>
            <a:ext cx="1116600" cy="51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2080013" y="1755150"/>
            <a:ext cx="4551600" cy="58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 txBox="1"/>
          <p:nvPr/>
        </p:nvSpPr>
        <p:spPr>
          <a:xfrm>
            <a:off x="2188975" y="1845150"/>
            <a:ext cx="46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 처럼 전에 올렸던 내용 들도 나열 되도록 설계</a:t>
            </a:r>
            <a:endParaRPr/>
          </a:p>
        </p:txBody>
      </p:sp>
      <p:grpSp>
        <p:nvGrpSpPr>
          <p:cNvPr id="627" name="Google Shape;627;p47"/>
          <p:cNvGrpSpPr/>
          <p:nvPr/>
        </p:nvGrpSpPr>
        <p:grpSpPr>
          <a:xfrm>
            <a:off x="291875" y="1116550"/>
            <a:ext cx="1081950" cy="1437038"/>
            <a:chOff x="807375" y="1540525"/>
            <a:chExt cx="1081950" cy="1437038"/>
          </a:xfrm>
        </p:grpSpPr>
        <p:grpSp>
          <p:nvGrpSpPr>
            <p:cNvPr id="628" name="Google Shape;628;p47"/>
            <p:cNvGrpSpPr/>
            <p:nvPr/>
          </p:nvGrpSpPr>
          <p:grpSpPr>
            <a:xfrm>
              <a:off x="807375" y="1540525"/>
              <a:ext cx="1081950" cy="1404553"/>
              <a:chOff x="266625" y="1283675"/>
              <a:chExt cx="1081950" cy="1849800"/>
            </a:xfrm>
          </p:grpSpPr>
          <p:sp>
            <p:nvSpPr>
              <p:cNvPr id="629" name="Google Shape;629;p47"/>
              <p:cNvSpPr/>
              <p:nvPr/>
            </p:nvSpPr>
            <p:spPr>
              <a:xfrm>
                <a:off x="266625" y="1283675"/>
                <a:ext cx="1078800" cy="18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7"/>
              <p:cNvSpPr/>
              <p:nvPr/>
            </p:nvSpPr>
            <p:spPr>
              <a:xfrm>
                <a:off x="269775" y="1284350"/>
                <a:ext cx="1078800" cy="4311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고객센터</a:t>
                </a:r>
                <a:endParaRPr/>
              </a:p>
            </p:txBody>
          </p:sp>
        </p:grpSp>
        <p:sp>
          <p:nvSpPr>
            <p:cNvPr id="631" name="Google Shape;631;p47"/>
            <p:cNvSpPr/>
            <p:nvPr/>
          </p:nvSpPr>
          <p:spPr>
            <a:xfrm>
              <a:off x="808950" y="1870138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공지사항</a:t>
              </a:r>
              <a:endParaRPr sz="1000"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808950" y="224791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자주 묻는 질문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808950" y="262566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1:1 문의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p47"/>
          <p:cNvSpPr/>
          <p:nvPr/>
        </p:nvSpPr>
        <p:spPr>
          <a:xfrm>
            <a:off x="291950" y="2202462"/>
            <a:ext cx="10818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    </a:t>
            </a:r>
            <a:endParaRPr/>
          </a:p>
        </p:txBody>
      </p:sp>
      <p:sp>
        <p:nvSpPr>
          <p:cNvPr id="635" name="Google Shape;635;p47"/>
          <p:cNvSpPr txBox="1"/>
          <p:nvPr/>
        </p:nvSpPr>
        <p:spPr>
          <a:xfrm>
            <a:off x="1781275" y="1845150"/>
            <a:ext cx="42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2️⃣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/>
          </a:p>
        </p:txBody>
      </p:sp>
      <p:sp>
        <p:nvSpPr>
          <p:cNvPr id="636" name="Google Shape;636;p47"/>
          <p:cNvSpPr/>
          <p:nvPr/>
        </p:nvSpPr>
        <p:spPr>
          <a:xfrm>
            <a:off x="292025" y="2587200"/>
            <a:ext cx="1081800" cy="3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식당/관광지 등록 요청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47"/>
          <p:cNvSpPr txBox="1"/>
          <p:nvPr/>
        </p:nvSpPr>
        <p:spPr>
          <a:xfrm>
            <a:off x="3461125" y="3300400"/>
            <a:ext cx="771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aaaaa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38" name="Google Shape;6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024" y="2553599"/>
            <a:ext cx="3807925" cy="16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9575"/>
            <a:ext cx="7008625" cy="40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8"/>
          <p:cNvSpPr/>
          <p:nvPr/>
        </p:nvSpPr>
        <p:spPr>
          <a:xfrm>
            <a:off x="152400" y="492000"/>
            <a:ext cx="1467600" cy="31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양방향 사선" id="645" name="Google Shape;645;p48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1:1문의하기 &gt; 새 문의 작성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센터</a:t>
            </a:r>
            <a:endParaRPr/>
          </a:p>
        </p:txBody>
      </p:sp>
      <p:sp>
        <p:nvSpPr>
          <p:cNvPr id="647" name="Google Shape;647;p48"/>
          <p:cNvSpPr txBox="1"/>
          <p:nvPr/>
        </p:nvSpPr>
        <p:spPr>
          <a:xfrm>
            <a:off x="7389500" y="607100"/>
            <a:ext cx="150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고객정보 모든 입력 항목 필수 사항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비어 있는 상태로 제출시 alert창으로 알려주기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(회원일 경우 이메일, 이름 등의 정보가 자동으로 셋팅됨)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유형(카테고리) : 이벤트 예약/결제 취소/환불 혜택받기 이용문의 회원정보 리뷰 환불신청 기타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개인정보 수집 동의를 해야만 1:1 질의 등록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(미동의시 버튼 focus)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등록하기 제출시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등록성공 보여주고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→ 1:1문의 메인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48" name="Google Shape;648;p48"/>
          <p:cNvSpPr/>
          <p:nvPr/>
        </p:nvSpPr>
        <p:spPr>
          <a:xfrm>
            <a:off x="3288625" y="696325"/>
            <a:ext cx="1116600" cy="51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48"/>
          <p:cNvGrpSpPr/>
          <p:nvPr/>
        </p:nvGrpSpPr>
        <p:grpSpPr>
          <a:xfrm>
            <a:off x="291875" y="887950"/>
            <a:ext cx="1081950" cy="1437038"/>
            <a:chOff x="807375" y="1540525"/>
            <a:chExt cx="1081950" cy="1437038"/>
          </a:xfrm>
        </p:grpSpPr>
        <p:grpSp>
          <p:nvGrpSpPr>
            <p:cNvPr id="650" name="Google Shape;650;p48"/>
            <p:cNvGrpSpPr/>
            <p:nvPr/>
          </p:nvGrpSpPr>
          <p:grpSpPr>
            <a:xfrm>
              <a:off x="807375" y="1540525"/>
              <a:ext cx="1081950" cy="1404553"/>
              <a:chOff x="266625" y="1283675"/>
              <a:chExt cx="1081950" cy="1849800"/>
            </a:xfrm>
          </p:grpSpPr>
          <p:sp>
            <p:nvSpPr>
              <p:cNvPr id="651" name="Google Shape;651;p48"/>
              <p:cNvSpPr/>
              <p:nvPr/>
            </p:nvSpPr>
            <p:spPr>
              <a:xfrm>
                <a:off x="266625" y="1283675"/>
                <a:ext cx="1078800" cy="18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8"/>
              <p:cNvSpPr/>
              <p:nvPr/>
            </p:nvSpPr>
            <p:spPr>
              <a:xfrm>
                <a:off x="269775" y="1284350"/>
                <a:ext cx="1078800" cy="4311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/>
                  <a:t>고객센터</a:t>
                </a:r>
                <a:endParaRPr/>
              </a:p>
            </p:txBody>
          </p:sp>
        </p:grpSp>
        <p:sp>
          <p:nvSpPr>
            <p:cNvPr id="653" name="Google Shape;653;p48"/>
            <p:cNvSpPr/>
            <p:nvPr/>
          </p:nvSpPr>
          <p:spPr>
            <a:xfrm>
              <a:off x="808950" y="1870138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공지사항</a:t>
              </a:r>
              <a:endParaRPr sz="1000"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808950" y="224791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자주 묻는 질문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808950" y="262566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algun Gothic"/>
                  <a:ea typeface="Malgun Gothic"/>
                  <a:cs typeface="Malgun Gothic"/>
                  <a:sym typeface="Malgun Gothic"/>
                </a:rPr>
                <a:t>1:1 문의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6" name="Google Shape;656;p48"/>
          <p:cNvSpPr/>
          <p:nvPr/>
        </p:nvSpPr>
        <p:spPr>
          <a:xfrm>
            <a:off x="291950" y="1973862"/>
            <a:ext cx="10818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    </a:t>
            </a: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292025" y="2358600"/>
            <a:ext cx="1081800" cy="3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식당/관광지 등록 요청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48"/>
          <p:cNvSpPr txBox="1"/>
          <p:nvPr/>
        </p:nvSpPr>
        <p:spPr>
          <a:xfrm>
            <a:off x="3461125" y="3071800"/>
            <a:ext cx="771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aaaaa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9" name="Google Shape;659;p48"/>
          <p:cNvSpPr/>
          <p:nvPr/>
        </p:nvSpPr>
        <p:spPr>
          <a:xfrm>
            <a:off x="1638300" y="1333500"/>
            <a:ext cx="5324400" cy="312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8"/>
          <p:cNvSpPr txBox="1"/>
          <p:nvPr/>
        </p:nvSpPr>
        <p:spPr>
          <a:xfrm>
            <a:off x="1438075" y="1333488"/>
            <a:ext cx="56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                  -       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						유형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파일첨부                                        </a:t>
            </a:r>
            <a:r>
              <a:rPr lang="ko" sz="1000"/>
              <a:t>찾아보기</a:t>
            </a:r>
            <a:endParaRPr sz="1000"/>
          </a:p>
        </p:txBody>
      </p:sp>
      <p:sp>
        <p:nvSpPr>
          <p:cNvPr id="661" name="Google Shape;661;p48"/>
          <p:cNvSpPr txBox="1"/>
          <p:nvPr/>
        </p:nvSpPr>
        <p:spPr>
          <a:xfrm>
            <a:off x="3679800" y="4559513"/>
            <a:ext cx="9756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등록하기!</a:t>
            </a: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1638300" y="3530819"/>
            <a:ext cx="5478600" cy="5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2393975" y="2673563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2393975" y="1816313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2393975" y="2244938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2393975" y="1387688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 txBox="1"/>
          <p:nvPr/>
        </p:nvSpPr>
        <p:spPr>
          <a:xfrm>
            <a:off x="4088675" y="1838438"/>
            <a:ext cx="4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@</a:t>
            </a:r>
            <a:endParaRPr sz="800"/>
          </a:p>
        </p:txBody>
      </p:sp>
      <p:sp>
        <p:nvSpPr>
          <p:cNvPr id="668" name="Google Shape;668;p48"/>
          <p:cNvSpPr/>
          <p:nvPr/>
        </p:nvSpPr>
        <p:spPr>
          <a:xfrm>
            <a:off x="4423800" y="1816313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3322588" y="2244938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4251200" y="2244938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6345100" y="1816313"/>
            <a:ext cx="6996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/>
        </p:nvSpPr>
        <p:spPr>
          <a:xfrm>
            <a:off x="6345100" y="1838438"/>
            <a:ext cx="81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직접입력</a:t>
            </a:r>
            <a:endParaRPr sz="800"/>
          </a:p>
        </p:txBody>
      </p:sp>
      <p:pic>
        <p:nvPicPr>
          <p:cNvPr id="673" name="Google Shape;6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150" y="4270688"/>
            <a:ext cx="1787325" cy="226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48"/>
          <p:cNvGrpSpPr/>
          <p:nvPr/>
        </p:nvGrpSpPr>
        <p:grpSpPr>
          <a:xfrm>
            <a:off x="5019620" y="2672363"/>
            <a:ext cx="1044930" cy="307800"/>
            <a:chOff x="5019620" y="2672363"/>
            <a:chExt cx="1044930" cy="307800"/>
          </a:xfrm>
        </p:grpSpPr>
        <p:sp>
          <p:nvSpPr>
            <p:cNvPr id="675" name="Google Shape;675;p48"/>
            <p:cNvSpPr/>
            <p:nvPr/>
          </p:nvSpPr>
          <p:spPr>
            <a:xfrm>
              <a:off x="5019620" y="2673563"/>
              <a:ext cx="975600" cy="30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 txBox="1"/>
            <p:nvPr/>
          </p:nvSpPr>
          <p:spPr>
            <a:xfrm>
              <a:off x="5712950" y="2672363"/>
              <a:ext cx="35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▼</a:t>
              </a:r>
              <a:endParaRPr sz="800"/>
            </a:p>
          </p:txBody>
        </p:sp>
      </p:grpSp>
      <p:sp>
        <p:nvSpPr>
          <p:cNvPr id="677" name="Google Shape;677;p48"/>
          <p:cNvSpPr/>
          <p:nvPr/>
        </p:nvSpPr>
        <p:spPr>
          <a:xfrm>
            <a:off x="2393975" y="3102188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2106700" y="1152725"/>
            <a:ext cx="1097100" cy="17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49"/>
          <p:cNvGrpSpPr/>
          <p:nvPr/>
        </p:nvGrpSpPr>
        <p:grpSpPr>
          <a:xfrm>
            <a:off x="99262" y="839554"/>
            <a:ext cx="1304940" cy="1859905"/>
            <a:chOff x="807375" y="1540525"/>
            <a:chExt cx="1081950" cy="1859905"/>
          </a:xfrm>
        </p:grpSpPr>
        <p:grpSp>
          <p:nvGrpSpPr>
            <p:cNvPr id="684" name="Google Shape;684;p49"/>
            <p:cNvGrpSpPr/>
            <p:nvPr/>
          </p:nvGrpSpPr>
          <p:grpSpPr>
            <a:xfrm>
              <a:off x="807375" y="1540525"/>
              <a:ext cx="1081950" cy="1859905"/>
              <a:chOff x="266625" y="1283675"/>
              <a:chExt cx="1081950" cy="2449500"/>
            </a:xfrm>
          </p:grpSpPr>
          <p:sp>
            <p:nvSpPr>
              <p:cNvPr id="685" name="Google Shape;685;p49"/>
              <p:cNvSpPr/>
              <p:nvPr/>
            </p:nvSpPr>
            <p:spPr>
              <a:xfrm>
                <a:off x="266625" y="1283675"/>
                <a:ext cx="1078800" cy="2449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686" name="Google Shape;686;p49"/>
              <p:cNvSpPr/>
              <p:nvPr/>
            </p:nvSpPr>
            <p:spPr>
              <a:xfrm>
                <a:off x="269775" y="1284350"/>
                <a:ext cx="1078800" cy="4311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/>
                  <a:t>고객센터</a:t>
                </a:r>
                <a:endParaRPr sz="1200"/>
              </a:p>
            </p:txBody>
          </p:sp>
        </p:grpSp>
        <p:sp>
          <p:nvSpPr>
            <p:cNvPr id="687" name="Google Shape;687;p49"/>
            <p:cNvSpPr/>
            <p:nvPr/>
          </p:nvSpPr>
          <p:spPr>
            <a:xfrm>
              <a:off x="808950" y="1870138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공지사항</a:t>
              </a:r>
              <a:endParaRPr sz="800"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808950" y="224791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Malgun Gothic"/>
                  <a:ea typeface="Malgun Gothic"/>
                  <a:cs typeface="Malgun Gothic"/>
                  <a:sym typeface="Malgun Gothic"/>
                </a:rPr>
                <a:t>자주 묻는 질문</a:t>
              </a:r>
              <a:endParaRPr sz="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807375" y="2632663"/>
              <a:ext cx="1078800" cy="35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Malgun Gothic"/>
                  <a:ea typeface="Malgun Gothic"/>
                  <a:cs typeface="Malgun Gothic"/>
                  <a:sym typeface="Malgun Gothic"/>
                </a:rPr>
                <a:t>1:1 문의</a:t>
              </a:r>
              <a:endParaRPr sz="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0" name="Google Shape;690;p49"/>
          <p:cNvSpPr/>
          <p:nvPr/>
        </p:nvSpPr>
        <p:spPr>
          <a:xfrm>
            <a:off x="101100" y="2316425"/>
            <a:ext cx="1305000" cy="3519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식당/관광지 등록 요청</a:t>
            </a:r>
            <a:endParaRPr b="1"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양방향 사선" id="691" name="Google Shape;691;p49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식당/관광지 등록 요청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49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센터</a:t>
            </a:r>
            <a:endParaRPr/>
          </a:p>
        </p:txBody>
      </p:sp>
      <p:sp>
        <p:nvSpPr>
          <p:cNvPr id="693" name="Google Shape;693;p49"/>
          <p:cNvSpPr/>
          <p:nvPr/>
        </p:nvSpPr>
        <p:spPr>
          <a:xfrm>
            <a:off x="1590775" y="839550"/>
            <a:ext cx="1431300" cy="1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        </a:t>
            </a:r>
            <a:r>
              <a:rPr b="1" lang="ko" sz="600"/>
              <a:t>식당 등록 요청                     ▼</a:t>
            </a:r>
            <a:endParaRPr b="1" sz="600"/>
          </a:p>
        </p:txBody>
      </p:sp>
      <p:sp>
        <p:nvSpPr>
          <p:cNvPr descr="양방향 사선" id="694" name="Google Shape;694;p49"/>
          <p:cNvSpPr txBox="1"/>
          <p:nvPr/>
        </p:nvSpPr>
        <p:spPr>
          <a:xfrm>
            <a:off x="1514575" y="490775"/>
            <a:ext cx="3301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식당/관광지 등록 요청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3846300" y="4579000"/>
            <a:ext cx="8775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등록 요청</a:t>
            </a:r>
            <a:r>
              <a:rPr b="1" lang="ko" sz="700"/>
              <a:t>하기</a:t>
            </a:r>
            <a:endParaRPr b="1" sz="700"/>
          </a:p>
        </p:txBody>
      </p:sp>
      <p:sp>
        <p:nvSpPr>
          <p:cNvPr id="696" name="Google Shape;696;p49"/>
          <p:cNvSpPr/>
          <p:nvPr/>
        </p:nvSpPr>
        <p:spPr>
          <a:xfrm>
            <a:off x="1549150" y="801275"/>
            <a:ext cx="1473000" cy="206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9"/>
          <p:cNvSpPr txBox="1"/>
          <p:nvPr/>
        </p:nvSpPr>
        <p:spPr>
          <a:xfrm>
            <a:off x="7280300" y="569500"/>
            <a:ext cx="186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식당/관광지 등록요청 페이지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 -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어뷰징을 막기 위해 직접등록이 아닌 등록요청 → 관리자가 확인 후 등록 프로세스로 구성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사이트에 정보가 없을 경우 음식점, 관광지 주인이 해당 사이트에 등록 요청을 할 수 있음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 - 관리자에서 요청리스트를 확인하고 문제가 없는 장소일 경우 등록 후 완료 안내 메일 발송 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메뉴 접속 시 콤보박스와 입력 레이아웃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- 기본값 : “식당 등록요청”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- Option :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식당 등록 요청, 관광지 등록요청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- 선택하면 해당 요청 입력란이 Display / Non Display 되어 보여짐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모든 값 입력 필수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[등록 요청하기] 버튼 클릭 시 정상적으로 모두 입력될 경우 “등록이 완료되었습니다.” Alert 띄워주고 나의 문의내역에 저장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2951500" y="704225"/>
            <a:ext cx="3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4677775" y="4579000"/>
            <a:ext cx="34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3️⃣</a:t>
            </a:r>
            <a:endParaRPr/>
          </a:p>
        </p:txBody>
      </p:sp>
      <p:sp>
        <p:nvSpPr>
          <p:cNvPr id="700" name="Google Shape;700;p49"/>
          <p:cNvSpPr/>
          <p:nvPr/>
        </p:nvSpPr>
        <p:spPr>
          <a:xfrm>
            <a:off x="3739125" y="4540375"/>
            <a:ext cx="1198200" cy="2925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9"/>
          <p:cNvSpPr/>
          <p:nvPr/>
        </p:nvSpPr>
        <p:spPr>
          <a:xfrm>
            <a:off x="74725" y="2307725"/>
            <a:ext cx="13314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    </a:t>
            </a:r>
            <a:endParaRPr/>
          </a:p>
        </p:txBody>
      </p:sp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364" y="1162525"/>
            <a:ext cx="5589704" cy="2943450"/>
          </a:xfrm>
          <a:prstGeom prst="rect">
            <a:avLst/>
          </a:prstGeom>
          <a:noFill/>
          <a:ln cap="flat" cmpd="sng" w="19050">
            <a:solidFill>
              <a:srgbClr val="FF33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03" name="Google Shape;703;p49"/>
          <p:cNvSpPr txBox="1"/>
          <p:nvPr/>
        </p:nvSpPr>
        <p:spPr>
          <a:xfrm>
            <a:off x="1352325" y="1162525"/>
            <a:ext cx="3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0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5" y="408825"/>
            <a:ext cx="2869200" cy="45621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714" name="Google Shape;714;p51"/>
          <p:cNvSpPr/>
          <p:nvPr/>
        </p:nvSpPr>
        <p:spPr>
          <a:xfrm>
            <a:off x="38325" y="793975"/>
            <a:ext cx="2869200" cy="41196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양방향 사선" id="715" name="Google Shape;715;p51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플래너 전체 ( 플래너 범위 안 주요 기능들 )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5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sp>
        <p:nvSpPr>
          <p:cNvPr id="717" name="Google Shape;717;p51"/>
          <p:cNvSpPr txBox="1"/>
          <p:nvPr/>
        </p:nvSpPr>
        <p:spPr>
          <a:xfrm>
            <a:off x="4344050" y="485763"/>
            <a:ext cx="2826600" cy="238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       플래너 메뉴</a:t>
            </a:r>
            <a:endParaRPr b="1" sz="20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전체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동행인 찾기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일정 만들기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일정 공유하기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ko"/>
              <a:t>일정 확인하기</a:t>
            </a:r>
            <a:endParaRPr/>
          </a:p>
        </p:txBody>
      </p:sp>
      <p:cxnSp>
        <p:nvCxnSpPr>
          <p:cNvPr id="718" name="Google Shape;718;p51"/>
          <p:cNvCxnSpPr/>
          <p:nvPr/>
        </p:nvCxnSpPr>
        <p:spPr>
          <a:xfrm rot="10800000">
            <a:off x="2977125" y="760275"/>
            <a:ext cx="1380300" cy="5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51"/>
          <p:cNvSpPr txBox="1"/>
          <p:nvPr/>
        </p:nvSpPr>
        <p:spPr>
          <a:xfrm>
            <a:off x="7317900" y="485775"/>
            <a:ext cx="1826100" cy="4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[항공권] 바로 옆에 있는 [플래너]를 누르게 되면 나오는 페이지는 [플래너]가 해당되는 리본바 밑에 있는 서브 메뉴바에 들어있는 [전체] 페이지로 들어가게 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전체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2번과 4번이 혼합된 상태.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동행인 찾기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제주도 내에서 함께 여행할 동행인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구하는 메뉴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일정 만들기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동행자 인원 유무 상관 없이 일정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일정먼저 만들기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회원만 가능한 기능이기 때문에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비회원에서 클릭 시 로그인 얼럿창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뜨게함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일정 공유하기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다 만들어낸 여행 일정을 공유하거나 혹은 다녀온 여행 일정을 공개하여 보여주는 형식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** 공유된 일정을 일정 만들기로 복사해서 수정 가능한 형태가 가능 **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일정 확인하기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마이페이지로 들어가서 저장한 여행일정을 다시 볼 수 있음.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20" name="Google Shape;720;p51"/>
          <p:cNvSpPr/>
          <p:nvPr/>
        </p:nvSpPr>
        <p:spPr>
          <a:xfrm>
            <a:off x="1277425" y="635875"/>
            <a:ext cx="1699800" cy="158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 txBox="1"/>
          <p:nvPr/>
        </p:nvSpPr>
        <p:spPr>
          <a:xfrm>
            <a:off x="938000" y="503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722" name="Google Shape;722;p51"/>
          <p:cNvSpPr txBox="1"/>
          <p:nvPr/>
        </p:nvSpPr>
        <p:spPr>
          <a:xfrm>
            <a:off x="4344050" y="2949513"/>
            <a:ext cx="2826600" cy="94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     일정 공유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9개 중에 8개는 각 일정 유행별로 1개씩 선점하는 형식. 나머지 1개 같은 경우 </a:t>
            </a:r>
            <a:r>
              <a:rPr lang="ko" sz="800" u="sng">
                <a:solidFill>
                  <a:schemeClr val="dk1"/>
                </a:solidFill>
              </a:rPr>
              <a:t>완성도가 높은 일정 1개</a:t>
            </a:r>
            <a:r>
              <a:rPr lang="ko" sz="800">
                <a:solidFill>
                  <a:schemeClr val="dk1"/>
                </a:solidFill>
              </a:rPr>
              <a:t>를 올리는 형식으로 결정.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23" name="Google Shape;723;p51"/>
          <p:cNvSpPr txBox="1"/>
          <p:nvPr/>
        </p:nvSpPr>
        <p:spPr>
          <a:xfrm>
            <a:off x="4344050" y="3971463"/>
            <a:ext cx="2826600" cy="80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     동행자 구인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만들어진 일정 혹은 새로운 일정에 참여할 사람을 찾는 기능. </a:t>
            </a:r>
            <a:r>
              <a:rPr lang="ko" sz="800" u="sng">
                <a:solidFill>
                  <a:schemeClr val="dk1"/>
                </a:solidFill>
              </a:rPr>
              <a:t>여행 시작일이 근접한 일정표</a:t>
            </a:r>
            <a:r>
              <a:rPr lang="ko" sz="800">
                <a:solidFill>
                  <a:schemeClr val="dk1"/>
                </a:solidFill>
              </a:rPr>
              <a:t>부터 나열하는 형식이다.</a:t>
            </a:r>
            <a:endParaRPr sz="800"/>
          </a:p>
        </p:txBody>
      </p:sp>
      <p:cxnSp>
        <p:nvCxnSpPr>
          <p:cNvPr id="724" name="Google Shape;724;p51"/>
          <p:cNvCxnSpPr/>
          <p:nvPr/>
        </p:nvCxnSpPr>
        <p:spPr>
          <a:xfrm rot="10800000">
            <a:off x="2743250" y="4211325"/>
            <a:ext cx="1600800" cy="1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51"/>
          <p:cNvCxnSpPr/>
          <p:nvPr/>
        </p:nvCxnSpPr>
        <p:spPr>
          <a:xfrm rot="10800000">
            <a:off x="2981325" y="2113450"/>
            <a:ext cx="1528500" cy="13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6"/>
          <p:cNvCxnSpPr>
            <a:endCxn id="80" idx="0"/>
          </p:cNvCxnSpPr>
          <p:nvPr/>
        </p:nvCxnSpPr>
        <p:spPr>
          <a:xfrm>
            <a:off x="1095075" y="2288181"/>
            <a:ext cx="0" cy="14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>
            <a:stCxn id="82" idx="2"/>
            <a:endCxn id="83" idx="0"/>
          </p:cNvCxnSpPr>
          <p:nvPr/>
        </p:nvCxnSpPr>
        <p:spPr>
          <a:xfrm>
            <a:off x="2269525" y="2288050"/>
            <a:ext cx="0" cy="10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>
            <a:stCxn id="85" idx="2"/>
            <a:endCxn id="86" idx="2"/>
          </p:cNvCxnSpPr>
          <p:nvPr/>
        </p:nvCxnSpPr>
        <p:spPr>
          <a:xfrm>
            <a:off x="3443975" y="2288050"/>
            <a:ext cx="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>
            <a:stCxn id="88" idx="2"/>
            <a:endCxn id="89" idx="0"/>
          </p:cNvCxnSpPr>
          <p:nvPr/>
        </p:nvCxnSpPr>
        <p:spPr>
          <a:xfrm>
            <a:off x="4618425" y="2288050"/>
            <a:ext cx="0" cy="14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/>
          <p:cNvCxnSpPr>
            <a:endCxn id="91" idx="0"/>
          </p:cNvCxnSpPr>
          <p:nvPr/>
        </p:nvCxnSpPr>
        <p:spPr>
          <a:xfrm>
            <a:off x="5792875" y="2288095"/>
            <a:ext cx="0" cy="10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>
            <a:endCxn id="93" idx="0"/>
          </p:cNvCxnSpPr>
          <p:nvPr/>
        </p:nvCxnSpPr>
        <p:spPr>
          <a:xfrm>
            <a:off x="6967325" y="2288181"/>
            <a:ext cx="0" cy="14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>
            <a:endCxn id="95" idx="0"/>
          </p:cNvCxnSpPr>
          <p:nvPr/>
        </p:nvCxnSpPr>
        <p:spPr>
          <a:xfrm>
            <a:off x="8141775" y="2288010"/>
            <a:ext cx="0" cy="5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type="title"/>
          </p:nvPr>
        </p:nvSpPr>
        <p:spPr>
          <a:xfrm>
            <a:off x="6900" y="-2650"/>
            <a:ext cx="9144000" cy="43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20">
                <a:solidFill>
                  <a:schemeClr val="lt1"/>
                </a:solidFill>
              </a:rPr>
              <a:t>Information Architecture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700325" y="1085475"/>
            <a:ext cx="1830600" cy="431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JeJu</a:t>
            </a:r>
            <a:r>
              <a:rPr lang="ko" sz="1300">
                <a:solidFill>
                  <a:schemeClr val="lt1"/>
                </a:solidFill>
              </a:rPr>
              <a:t>리송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6437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여행정보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73882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숙박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91327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항공권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08772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플래너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26217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마이페이지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43662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고객센터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611075" y="1962550"/>
            <a:ext cx="1061400" cy="3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이벤트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64375" y="243102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교통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64375" y="2872110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음식점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64375" y="331319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가이드북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64375" y="3754281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안전정보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738825" y="243102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숙박 리스트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738825" y="2872110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숙박 상세보기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738825" y="3313195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숙박 예약하기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913275" y="243102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항공 </a:t>
            </a:r>
            <a:r>
              <a:rPr lang="ko" sz="800">
                <a:solidFill>
                  <a:schemeClr val="dk1"/>
                </a:solidFill>
              </a:rPr>
              <a:t>리스트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087725" y="2431025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동행자 구인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087725" y="2872110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일정 만들기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087725" y="3313195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일정 공유하기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087725" y="3754281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일정 확인하기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262175" y="2431025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예약내역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5262175" y="2872110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나의 여행일정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262175" y="3313195"/>
            <a:ext cx="1061400" cy="306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회원 정보수정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436625" y="243102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공지사항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436625" y="2872110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자주묻는질문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6436625" y="331319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1:1 문의하기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436625" y="3754281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식당/관광지 등록 요청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7611075" y="2431025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이벤트 리스트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611075" y="2872110"/>
            <a:ext cx="1061400" cy="3066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이벤트 상세보기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116" name="Google Shape;116;p16"/>
          <p:cNvCxnSpPr>
            <a:stCxn id="97" idx="2"/>
            <a:endCxn id="98" idx="0"/>
          </p:cNvCxnSpPr>
          <p:nvPr/>
        </p:nvCxnSpPr>
        <p:spPr>
          <a:xfrm rot="5400000">
            <a:off x="2632475" y="-20475"/>
            <a:ext cx="445800" cy="35205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>
            <a:stCxn id="97" idx="2"/>
            <a:endCxn id="82" idx="0"/>
          </p:cNvCxnSpPr>
          <p:nvPr/>
        </p:nvCxnSpPr>
        <p:spPr>
          <a:xfrm rot="5400000">
            <a:off x="3219725" y="566775"/>
            <a:ext cx="445800" cy="23460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>
            <a:stCxn id="97" idx="2"/>
            <a:endCxn id="85" idx="0"/>
          </p:cNvCxnSpPr>
          <p:nvPr/>
        </p:nvCxnSpPr>
        <p:spPr>
          <a:xfrm rot="5400000">
            <a:off x="3806975" y="1154025"/>
            <a:ext cx="445800" cy="11715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/>
          <p:cNvCxnSpPr>
            <a:stCxn id="97" idx="2"/>
            <a:endCxn id="88" idx="0"/>
          </p:cNvCxnSpPr>
          <p:nvPr/>
        </p:nvCxnSpPr>
        <p:spPr>
          <a:xfrm flipH="1" rot="-5400000">
            <a:off x="4394075" y="1738425"/>
            <a:ext cx="445800" cy="2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/>
          <p:cNvCxnSpPr>
            <a:stCxn id="97" idx="2"/>
            <a:endCxn id="99" idx="0"/>
          </p:cNvCxnSpPr>
          <p:nvPr/>
        </p:nvCxnSpPr>
        <p:spPr>
          <a:xfrm flipH="1" rot="-5400000">
            <a:off x="4981325" y="1151175"/>
            <a:ext cx="445800" cy="1177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6"/>
          <p:cNvCxnSpPr>
            <a:stCxn id="97" idx="2"/>
            <a:endCxn id="100" idx="0"/>
          </p:cNvCxnSpPr>
          <p:nvPr/>
        </p:nvCxnSpPr>
        <p:spPr>
          <a:xfrm flipH="1" rot="-5400000">
            <a:off x="5568575" y="563925"/>
            <a:ext cx="445800" cy="2351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>
            <a:stCxn id="97" idx="2"/>
            <a:endCxn id="101" idx="0"/>
          </p:cNvCxnSpPr>
          <p:nvPr/>
        </p:nvCxnSpPr>
        <p:spPr>
          <a:xfrm flipH="1" rot="-5400000">
            <a:off x="6155825" y="-23325"/>
            <a:ext cx="445800" cy="3526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/>
          <p:nvPr/>
        </p:nvSpPr>
        <p:spPr>
          <a:xfrm>
            <a:off x="7043525" y="567725"/>
            <a:ext cx="869100" cy="196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회원전용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8005049" y="567725"/>
            <a:ext cx="869100" cy="1968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비회원가능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730" name="Google Shape;730;p52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일정 공유하기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52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pic>
        <p:nvPicPr>
          <p:cNvPr id="732" name="Google Shape;7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875" y="2636187"/>
            <a:ext cx="1626350" cy="21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2"/>
          <p:cNvSpPr txBox="1"/>
          <p:nvPr/>
        </p:nvSpPr>
        <p:spPr>
          <a:xfrm>
            <a:off x="5230900" y="2236000"/>
            <a:ext cx="16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마우스 hover 시</a:t>
            </a:r>
            <a:endParaRPr/>
          </a:p>
        </p:txBody>
      </p:sp>
      <p:pic>
        <p:nvPicPr>
          <p:cNvPr id="734" name="Google Shape;7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408825"/>
            <a:ext cx="4472815" cy="4577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5" name="Google Shape;735;p52"/>
          <p:cNvSpPr txBox="1"/>
          <p:nvPr/>
        </p:nvSpPr>
        <p:spPr>
          <a:xfrm>
            <a:off x="7319100" y="3145200"/>
            <a:ext cx="1767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000"/>
              <a:t>이미지 정보박스</a:t>
            </a:r>
            <a:br>
              <a:rPr b="1" lang="ko" sz="1000"/>
            </a:br>
            <a:r>
              <a:rPr lang="ko" sz="800"/>
              <a:t>이미지 하단에서 흑색 박스가 이미지 위로 올라가서 이미지 크기의 절반을 가림.</a:t>
            </a:r>
            <a:br>
              <a:rPr lang="ko" sz="800"/>
            </a:br>
            <a:r>
              <a:rPr lang="ko" sz="800"/>
              <a:t>흑색 박스는 약간의 투명도를 줘서 박스 범위 안에 있는 이미지는 투명도 수치 만큼 어둡게 만들어낸 뒤, 흑색 박스 안에 “일정 만든이” &amp; “여행 날짜” &amp; “여행 인원 수”의 정보를 기입.</a:t>
            </a:r>
            <a:br>
              <a:rPr lang="ko" sz="800"/>
            </a:br>
            <a:r>
              <a:rPr lang="ko" sz="800"/>
              <a:t>이미지 밑에 있는 해시 태그는 “여행 종류” &amp; “주 여행 위치”를 알려주는 정보 태그.</a:t>
            </a:r>
            <a:endParaRPr sz="800"/>
          </a:p>
        </p:txBody>
      </p:sp>
      <p:cxnSp>
        <p:nvCxnSpPr>
          <p:cNvPr id="736" name="Google Shape;736;p52"/>
          <p:cNvCxnSpPr/>
          <p:nvPr/>
        </p:nvCxnSpPr>
        <p:spPr>
          <a:xfrm flipH="1">
            <a:off x="6637350" y="3299450"/>
            <a:ext cx="755400" cy="5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52"/>
          <p:cNvCxnSpPr/>
          <p:nvPr/>
        </p:nvCxnSpPr>
        <p:spPr>
          <a:xfrm rot="10800000">
            <a:off x="3848225" y="690250"/>
            <a:ext cx="35172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p52"/>
          <p:cNvSpPr txBox="1"/>
          <p:nvPr/>
        </p:nvSpPr>
        <p:spPr>
          <a:xfrm>
            <a:off x="7319100" y="595675"/>
            <a:ext cx="1767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전체</a:t>
            </a:r>
            <a:br>
              <a:rPr b="1" lang="ko" sz="1000"/>
            </a:br>
            <a:r>
              <a:rPr lang="ko" sz="800"/>
              <a:t>8가지 여행 종류를 분배해서 전시휴식과 자유여행</a:t>
            </a:r>
            <a:br>
              <a:rPr lang="ko" sz="800"/>
            </a:br>
            <a:r>
              <a:rPr b="1" lang="ko" sz="1000"/>
              <a:t>레저와 체험</a:t>
            </a:r>
            <a:br>
              <a:rPr b="1" lang="ko" sz="800"/>
            </a:br>
            <a:r>
              <a:rPr lang="ko" sz="800"/>
              <a:t>많이 움직여야 하는(활동적인) 여행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천천히 걷기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걸으면서 주변을 둘러보는 여행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식도락 여행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맛집 발견 및 먹방 투어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제주의 문화유산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제주 문화유산이 깃든 여행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전시와 행사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특정 이벤트에 참여하는 여행.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쇼핑하기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제주도에서만 있는 쇼핑몰 여행.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관리자 추천 여행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웹관리자가 직접 추천하는 여행</a:t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/>
          <p:nvPr/>
        </p:nvSpPr>
        <p:spPr>
          <a:xfrm>
            <a:off x="176375" y="3646550"/>
            <a:ext cx="6974100" cy="110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양방향 사선" id="744" name="Google Shape;744;p53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동행인 찾기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5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pic>
        <p:nvPicPr>
          <p:cNvPr id="746" name="Google Shape;7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5775"/>
            <a:ext cx="6997976" cy="26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3"/>
          <p:cNvSpPr txBox="1"/>
          <p:nvPr/>
        </p:nvSpPr>
        <p:spPr>
          <a:xfrm>
            <a:off x="1027100" y="3782150"/>
            <a:ext cx="544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동행인 찾기 이용 시 주의 사항 표시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공지사항, 주의 사항을 기재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이를 어겼을 때의 규정 표시</a:t>
            </a:r>
            <a:endParaRPr/>
          </a:p>
        </p:txBody>
      </p:sp>
      <p:sp>
        <p:nvSpPr>
          <p:cNvPr id="748" name="Google Shape;748;p53"/>
          <p:cNvSpPr txBox="1"/>
          <p:nvPr/>
        </p:nvSpPr>
        <p:spPr>
          <a:xfrm>
            <a:off x="7286625" y="589550"/>
            <a:ext cx="18573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chemeClr val="dk1"/>
                </a:solidFill>
              </a:rPr>
              <a:t>동행인 찾기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같이 여행 갈 사람을 구함.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나의 여행일정 만들기에서, 구인상태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on일 시 화면에 출력됨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구인 방식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원하는 여행 인원수를 먼저 구함.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모두 여행 장소 미정인 경우.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가고 싶은 장소만 정해놓은 경우.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각자 미완성된 일정을 가져온 경우.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원하는 제주 일정 등록후 인원만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구하면 되는 상태로 진행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동그란 원에는 여행 갈 곳의 이미지가 자동적으로 맞춰서 보여주는 형식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마우스 hover을 할 경우 이미지에 [모집된 인원 / 모집할 최대 인원]처럼 구현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- 만일 만석일 경우에는 동행인 찾기 기능 OFF 및 출력제외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-  off상태에서 동행인 탈퇴시에도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off상태이므로 직접 on으로 바꿔야함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원 클릭 시 일정 생성 페이지로 넘어감.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해시태그 입력통해 여행의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목적, 특징, 조건을 보여줌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팝업창으로 동행인 찾기에 대한 주의사항, 동행인찾기 관련 공지사항 내용 표시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53"/>
          <p:cNvSpPr txBox="1"/>
          <p:nvPr/>
        </p:nvSpPr>
        <p:spPr>
          <a:xfrm>
            <a:off x="255850" y="589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750" name="Google Shape;750;p53"/>
          <p:cNvSpPr txBox="1"/>
          <p:nvPr/>
        </p:nvSpPr>
        <p:spPr>
          <a:xfrm>
            <a:off x="747075" y="2445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/>
          </a:p>
        </p:txBody>
      </p:sp>
      <p:sp>
        <p:nvSpPr>
          <p:cNvPr id="751" name="Google Shape;751;p53"/>
          <p:cNvSpPr txBox="1"/>
          <p:nvPr/>
        </p:nvSpPr>
        <p:spPr>
          <a:xfrm>
            <a:off x="209750" y="36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00" y="1983148"/>
            <a:ext cx="3863394" cy="2855552"/>
          </a:xfrm>
          <a:prstGeom prst="rect">
            <a:avLst/>
          </a:prstGeom>
          <a:noFill/>
          <a:ln>
            <a:noFill/>
          </a:ln>
        </p:spPr>
      </p:pic>
      <p:sp>
        <p:nvSpPr>
          <p:cNvPr descr="양방향 사선" id="757" name="Google Shape;757;p54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일정 만들기 클릭 시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54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sp>
        <p:nvSpPr>
          <p:cNvPr id="759" name="Google Shape;759;p54"/>
          <p:cNvSpPr txBox="1"/>
          <p:nvPr/>
        </p:nvSpPr>
        <p:spPr>
          <a:xfrm>
            <a:off x="7286625" y="589550"/>
            <a:ext cx="1857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chemeClr val="dk1"/>
                </a:solidFill>
              </a:rPr>
              <a:t> 일정 만들기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제주도를 가기전 제주여행 일정을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만들 폼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비회원인 상태에서 클릭시 -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로그인 필요 얼럿 창 표시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회원인 상태에서 클릭 시 -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기존 일정표가 있다면 콤보박스에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저장되고, 새로 일정만들기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표시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다른 회원의 일정을 위시리스트로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옮길 시 콤보박스에 추가되며, 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해당 일정 수정가능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생성하기 -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새로 일정 만들기 - 확인 클릭 시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나오는 팝업 화면.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이름, 일정 유형(ex :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휴식과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치유여행)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최대인원(4명) 가족포함시 8인 가능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시작날짜, 종료날짜, 동행자 구인(on, off 두 기능이 있으며, on 시 일정이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공유된다. )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모집조건 : 남녀혼합, 남자만, 여자만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54"/>
          <p:cNvSpPr txBox="1"/>
          <p:nvPr/>
        </p:nvSpPr>
        <p:spPr>
          <a:xfrm>
            <a:off x="1572000" y="17864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/>
          </a:p>
        </p:txBody>
      </p:sp>
      <p:pic>
        <p:nvPicPr>
          <p:cNvPr id="761" name="Google Shape;7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900" y="552549"/>
            <a:ext cx="5146008" cy="14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4"/>
          <p:cNvSpPr txBox="1"/>
          <p:nvPr/>
        </p:nvSpPr>
        <p:spPr>
          <a:xfrm>
            <a:off x="1078600" y="50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767" name="Google Shape;767;p55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일정 만들기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5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sp>
        <p:nvSpPr>
          <p:cNvPr id="769" name="Google Shape;769;p55"/>
          <p:cNvSpPr txBox="1"/>
          <p:nvPr/>
        </p:nvSpPr>
        <p:spPr>
          <a:xfrm>
            <a:off x="3042000" y="408825"/>
            <a:ext cx="4318800" cy="4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일정 만들기 주요 기능들: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동행자 멤버 관리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(강퇴 혹은 정보 확인)기능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초대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하기를 클릭하면 해당 일정 페이지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링크 url 복사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후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다른 사람들에게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전달해 같이 일정을 짤 수 있음. (초대된 사람 또한 회원이어야 됨.)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3️⃣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제주도 일정을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파이그래프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그래프로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시간 계획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을 표현하는 기능.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4️⃣  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일정 계획에 추가할 때 분할된 4군데에서 가는 곳 위치를 그룹화 하여 지도에서 개수를 나타낼 수 있음(고려 상태 = 만일 안될 경우 일정 계획표에서 블록 잡힌 곳의 장소가 어딘지 색깔로 표현하는 것)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5️⃣ 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&lt;내가 추가한 여행지&gt; 에서 추가된 항목에 체크박스 선택 후 [추가하기] 버튼 클릭 시 팝업창 발생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"팝업" : 입력되어져야 하는 날짜, 시간(시작시간~종료시작), 메모, 금액 입력 → [등록하기] 버튼 클릭 시 입력된 해당 스케쥴표에 기입 (지역, 구분(음식점/관광지/숙박), 상호명 등은 자동으로 물려서 가져옴)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관광지, 음식점 선택 radio box 선택, Input box 에서 입력한 후 [검색] 버튼 클릭 시 해당 레이아웃에 조회된 결과 리스트로 노출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스케쥴표에 추가되는 기능은 &lt;내가 추가한 여행지&gt;와 동일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 6️⃣ </a:t>
            </a: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지출액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관리 ( 총합으로 계산하는 것과 개인별 부담을 보여줄 수 있음. )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7️⃣ - 날짜 변경 시 Day 자동 변경                                                        : [삭제] 시 데이터가 있으면 삭제 안내 Confirm 이후 일정 포함해서 삭제처리 [추가] 날짜 늘어날경우 &amp; + 버튼 클릭 시 동작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55"/>
          <p:cNvSpPr txBox="1"/>
          <p:nvPr/>
        </p:nvSpPr>
        <p:spPr>
          <a:xfrm>
            <a:off x="7295375" y="493625"/>
            <a:ext cx="1814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일정 이름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일정이 이름이 지정되고 멤버가 정해져 있을 경우 마이페이지 나의 여행 일정에 추가됨.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동행자 관리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원 안에 hover하면 성별과 강퇴 여부 표시가 나타남. 강퇴 여부 같은 경우는 개최자만이 정할 수 있음.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파이그래프 일정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파이그래프 일정은 엑셀형 계획 일정표 따라서 나타남. 즉, 파이그래프 일정은 엑셀형 계획 일정표를 참조.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엑셀형 일정표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내가 추가한 일정표 혹은 여행지 검색해서  체크 표시를 한 뒤 추가하기 버튼을 누르면 팝업창이 뜨면서 날짜와 시간을 텍스트로 입력해서 계획 짤 수 있음. 삭제 같은 경우 해당 일정의 블록을 클릭하면 수정 혹은 삭제를 나타냄.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지출액 관리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제목 바로 옆 전체보기를 누를 경우 파이그래프로 카테고리 별로 지출액을 나타내며 우측에는 지출해야 할 금액을 나타냄.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만일 제목 하단의 카테고리를 누를 경우 동행자들을 기준으로 그래프를 나타낸다.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71" name="Google Shape;7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8825"/>
            <a:ext cx="2889589" cy="45946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2" name="Google Shape;772;p55"/>
          <p:cNvSpPr txBox="1"/>
          <p:nvPr/>
        </p:nvSpPr>
        <p:spPr>
          <a:xfrm>
            <a:off x="1395725" y="707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/>
          </a:p>
        </p:txBody>
      </p:sp>
      <p:sp>
        <p:nvSpPr>
          <p:cNvPr id="773" name="Google Shape;773;p55"/>
          <p:cNvSpPr txBox="1"/>
          <p:nvPr/>
        </p:nvSpPr>
        <p:spPr>
          <a:xfrm>
            <a:off x="2387400" y="870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  <p:sp>
        <p:nvSpPr>
          <p:cNvPr id="774" name="Google Shape;774;p55"/>
          <p:cNvSpPr txBox="1"/>
          <p:nvPr/>
        </p:nvSpPr>
        <p:spPr>
          <a:xfrm>
            <a:off x="278175" y="11589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</a:t>
            </a:r>
            <a:endParaRPr/>
          </a:p>
        </p:txBody>
      </p:sp>
      <p:sp>
        <p:nvSpPr>
          <p:cNvPr id="775" name="Google Shape;775;p55"/>
          <p:cNvSpPr txBox="1"/>
          <p:nvPr/>
        </p:nvSpPr>
        <p:spPr>
          <a:xfrm>
            <a:off x="1269800" y="14179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4️⃣ </a:t>
            </a:r>
            <a:endParaRPr/>
          </a:p>
        </p:txBody>
      </p:sp>
      <p:sp>
        <p:nvSpPr>
          <p:cNvPr id="776" name="Google Shape;776;p55"/>
          <p:cNvSpPr txBox="1"/>
          <p:nvPr/>
        </p:nvSpPr>
        <p:spPr>
          <a:xfrm>
            <a:off x="97200" y="23716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5️⃣</a:t>
            </a:r>
            <a:endParaRPr sz="900"/>
          </a:p>
        </p:txBody>
      </p:sp>
      <p:sp>
        <p:nvSpPr>
          <p:cNvPr id="777" name="Google Shape;777;p55"/>
          <p:cNvSpPr txBox="1"/>
          <p:nvPr/>
        </p:nvSpPr>
        <p:spPr>
          <a:xfrm>
            <a:off x="97200" y="3599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6️⃣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782" name="Google Shape;782;p56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일정만들기 - 동행자 멤버 관리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sp>
        <p:nvSpPr>
          <p:cNvPr id="784" name="Google Shape;784;p56"/>
          <p:cNvSpPr txBox="1"/>
          <p:nvPr/>
        </p:nvSpPr>
        <p:spPr>
          <a:xfrm>
            <a:off x="303725" y="1393125"/>
            <a:ext cx="431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2️⃣ 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56"/>
          <p:cNvSpPr txBox="1"/>
          <p:nvPr/>
        </p:nvSpPr>
        <p:spPr>
          <a:xfrm>
            <a:off x="7295375" y="493625"/>
            <a:ext cx="18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6" name="Google Shape;786;p56"/>
          <p:cNvSpPr txBox="1"/>
          <p:nvPr/>
        </p:nvSpPr>
        <p:spPr>
          <a:xfrm>
            <a:off x="7228750" y="493625"/>
            <a:ext cx="1814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일정만들기 - 동행자 멤버 관리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동행자 우측에 있는 O 아이콘에 마우스를 대면 성별과 아이디가 나타나고 강퇴 버튼이 있다. x라는 버튼을 누르게 된다면 alert 창을 통해 “강퇴시키겠습니까?”라는 메시지가 뜬다.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강퇴 기능은 오직 일정표 계최자만이 가능한 기능.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7" name="Google Shape;7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75" y="769650"/>
            <a:ext cx="51149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792" name="Google Shape;792;p57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가계부 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만들기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57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pic>
        <p:nvPicPr>
          <p:cNvPr id="794" name="Google Shape;7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" y="409575"/>
            <a:ext cx="9102648" cy="11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7"/>
          <p:cNvSpPr txBox="1"/>
          <p:nvPr/>
        </p:nvSpPr>
        <p:spPr>
          <a:xfrm>
            <a:off x="264625" y="1373875"/>
            <a:ext cx="476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전체 비용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총 지출액 : (일정 해당 모든 날짜들의 숙박, 식비. 교통 비용 총합)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지출 범위 분리(해당 비용 : 총 지출액 - 미포함 비용)     인당 부담 비용(모든 지출 범위 / 현재 인원)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숙박 비용 : 전체 비용 - ( 식사비 + 교통비)                     참여자 1 :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교통 비용 : 전체 비용 - (숙박비 + 식사비 )                     참여자 2:</a:t>
            </a:r>
            <a:r>
              <a:rPr lang="ko" sz="700">
                <a:solidFill>
                  <a:schemeClr val="dk1"/>
                </a:solidFill>
              </a:rPr>
              <a:t> 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식사 비용: 전체 비용 - ( 숙박비 + 교통비 )                     </a:t>
            </a:r>
            <a:r>
              <a:rPr lang="ko" sz="700"/>
              <a:t>참여자 3 : </a:t>
            </a:r>
            <a:r>
              <a:rPr lang="ko" sz="700">
                <a:solidFill>
                  <a:schemeClr val="dk1"/>
                </a:solidFill>
              </a:rPr>
              <a:t>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6" name="Google Shape;796;p57"/>
          <p:cNvSpPr txBox="1"/>
          <p:nvPr/>
        </p:nvSpPr>
        <p:spPr>
          <a:xfrm>
            <a:off x="264625" y="2212075"/>
            <a:ext cx="476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숙박</a:t>
            </a:r>
            <a:r>
              <a:rPr b="1" lang="ko" sz="700"/>
              <a:t> 비용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총 숙박비 : (일정 해당 모든 숙박지 비용 총합)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장소별 비용(해당 비용 : 총 숙박비 - 미포함 장소 비용)    인당 부담 비용(모든 숙박비 / 현재 인원)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숙박지 1 비용 : 총 숙박비 - ( 숙박지2 + 숙박지3)              참여자 1 :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숙박지 2 비용 : 총 숙박비 - (숙박비1 + 숙박지3)               참여자 2:</a:t>
            </a:r>
            <a:r>
              <a:rPr lang="ko" sz="700">
                <a:solidFill>
                  <a:schemeClr val="dk1"/>
                </a:solidFill>
              </a:rPr>
              <a:t> 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숙박지 3 비용: 총 숙박비 - (숙박비1 + 숙박비2)                참여자 3 : </a:t>
            </a:r>
            <a:r>
              <a:rPr lang="ko" sz="700">
                <a:solidFill>
                  <a:schemeClr val="dk1"/>
                </a:solidFill>
              </a:rPr>
              <a:t>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7" name="Google Shape;797;p57"/>
          <p:cNvSpPr txBox="1"/>
          <p:nvPr/>
        </p:nvSpPr>
        <p:spPr>
          <a:xfrm>
            <a:off x="264625" y="3050275"/>
            <a:ext cx="476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교통</a:t>
            </a:r>
            <a:r>
              <a:rPr b="1" lang="ko" sz="700"/>
              <a:t> 비용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총 교통비 : (일정 해당 모든 날짜들의 교통 비용 총합)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교통 비용(해당 비용 : 총 교통비 - 미포함 날짜의 교통 비용)    인당 부담 비용(모든 교통비 / 현재 인원)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D - 1 비용 : 총 교통비 - ( D - 2 교통비 + D - 3 교통비)              참여자 1 :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D - 2 비용 : 총 교통비 - (</a:t>
            </a:r>
            <a:r>
              <a:rPr lang="ko" sz="700">
                <a:solidFill>
                  <a:schemeClr val="dk1"/>
                </a:solidFill>
              </a:rPr>
              <a:t>D - 1 교통비 + D - 3 교통비</a:t>
            </a:r>
            <a:r>
              <a:rPr lang="ko" sz="700"/>
              <a:t>)               참여자 2:</a:t>
            </a:r>
            <a:r>
              <a:rPr lang="ko" sz="700">
                <a:solidFill>
                  <a:schemeClr val="dk1"/>
                </a:solidFill>
              </a:rPr>
              <a:t> 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D - 3 비용: 총 교통비 - (</a:t>
            </a:r>
            <a:r>
              <a:rPr lang="ko" sz="700">
                <a:solidFill>
                  <a:schemeClr val="dk1"/>
                </a:solidFill>
              </a:rPr>
              <a:t>D - 1 교통비 + D - 2 교통비</a:t>
            </a:r>
            <a:r>
              <a:rPr lang="ko" sz="700"/>
              <a:t>)                참여자 3 : </a:t>
            </a:r>
            <a:r>
              <a:rPr lang="ko" sz="700">
                <a:solidFill>
                  <a:schemeClr val="dk1"/>
                </a:solidFill>
              </a:rPr>
              <a:t>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8" name="Google Shape;798;p57"/>
          <p:cNvSpPr txBox="1"/>
          <p:nvPr/>
        </p:nvSpPr>
        <p:spPr>
          <a:xfrm>
            <a:off x="264625" y="3888475"/>
            <a:ext cx="476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식사</a:t>
            </a:r>
            <a:r>
              <a:rPr b="1" lang="ko" sz="700"/>
              <a:t> 비용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총 식사비 : (일정 해당 모든 음식점별 식사 비용 총합)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장소별 비용(해당 비용 : 총 식사비 - 미포함 장소 비용)    인당 부담 비용(모든 식사비 / 현재 인원)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음식점 1 비용 : 총 식사비 - ( 음식점2 + 음식점3)              참여자 1 :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음식점 2 비용 : 총 식사비 - (음식점1 + 음식점3)               참여자 2:</a:t>
            </a:r>
            <a:r>
              <a:rPr lang="ko" sz="700">
                <a:solidFill>
                  <a:schemeClr val="dk1"/>
                </a:solidFill>
              </a:rPr>
              <a:t>  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음식점 3 비용: 총 식사비 - (음식점1 + 음식점2)                참여자 3 : </a:t>
            </a:r>
            <a:r>
              <a:rPr lang="ko" sz="700">
                <a:solidFill>
                  <a:schemeClr val="dk1"/>
                </a:solidFill>
              </a:rPr>
              <a:t>int형 비용 [만 단위로 끊어서 산출]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5" y="408825"/>
            <a:ext cx="2869675" cy="4545326"/>
          </a:xfrm>
          <a:prstGeom prst="rect">
            <a:avLst/>
          </a:prstGeom>
          <a:noFill/>
          <a:ln>
            <a:noFill/>
          </a:ln>
        </p:spPr>
      </p:pic>
      <p:sp>
        <p:nvSpPr>
          <p:cNvPr descr="양방향 사선" id="804" name="Google Shape;804;p58"/>
          <p:cNvSpPr txBox="1"/>
          <p:nvPr/>
        </p:nvSpPr>
        <p:spPr>
          <a:xfrm>
            <a:off x="5536375" y="85575"/>
            <a:ext cx="330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일정 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상세보기 - 타 회원 클릭 시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5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플래너</a:t>
            </a:r>
            <a:endParaRPr/>
          </a:p>
        </p:txBody>
      </p:sp>
      <p:sp>
        <p:nvSpPr>
          <p:cNvPr id="806" name="Google Shape;806;p58"/>
          <p:cNvSpPr txBox="1"/>
          <p:nvPr/>
        </p:nvSpPr>
        <p:spPr>
          <a:xfrm>
            <a:off x="7295375" y="493625"/>
            <a:ext cx="181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07" name="Google Shape;807;p58"/>
          <p:cNvSpPr txBox="1"/>
          <p:nvPr/>
        </p:nvSpPr>
        <p:spPr>
          <a:xfrm>
            <a:off x="2218625" y="724625"/>
            <a:ext cx="66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                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500"/>
          </a:p>
        </p:txBody>
      </p:sp>
      <p:sp>
        <p:nvSpPr>
          <p:cNvPr id="808" name="Google Shape;808;p58"/>
          <p:cNvSpPr txBox="1"/>
          <p:nvPr/>
        </p:nvSpPr>
        <p:spPr>
          <a:xfrm>
            <a:off x="1437200" y="4600400"/>
            <a:ext cx="33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  <p:sp>
        <p:nvSpPr>
          <p:cNvPr id="809" name="Google Shape;809;p58"/>
          <p:cNvSpPr txBox="1"/>
          <p:nvPr/>
        </p:nvSpPr>
        <p:spPr>
          <a:xfrm>
            <a:off x="7258350" y="536400"/>
            <a:ext cx="3000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일정 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open된 상태에서 타유저가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접속했을 때의 일정 화면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참가, 참가하기 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공개된 일정이므로, 참가 가능.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open된 일정에서만 참가하기, 참가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표시됨. close된 일정일 땐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하단에 참가하기는 사라지며,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복사하기만 가능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일정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복사하기 -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[일정복사하기] 버튼 클릭 시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“위시리스트에 추가하시겠습니까?”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얼럿창 띄운 후 확인 누르면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가계부, 동행인 정보 제외하고 모든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 "일정 만들기" 페이지로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이동되서 셋팅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복사할 경우 새로운 일정표에 추가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하거나 기존에 있는 일정표에 추가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할 수가 있음. 하지만 일정표는 해당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날짜에 있는 일정표만 복사할 것인지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혹은 타인의 일정표를 전체 복사해서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가져갈 것인지 정해야 함.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[확인] 버튼을 누르게 되면 일정표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페이지가 나타나면서 바로 일정 추가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라는 팝업창이 뜨면서 해달 날짜,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시작 시간, 종료 시간, 지충 분야, 지출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분야를 지정할 수가 있음.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676075" y="4600400"/>
            <a:ext cx="66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                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500"/>
          </a:p>
        </p:txBody>
      </p:sp>
      <p:pic>
        <p:nvPicPr>
          <p:cNvPr id="811" name="Google Shape;8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50" y="638175"/>
            <a:ext cx="1880500" cy="1099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58"/>
          <p:cNvSpPr txBox="1"/>
          <p:nvPr/>
        </p:nvSpPr>
        <p:spPr>
          <a:xfrm>
            <a:off x="3102950" y="609125"/>
            <a:ext cx="33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  <p:pic>
        <p:nvPicPr>
          <p:cNvPr id="813" name="Google Shape;8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950" y="1926450"/>
            <a:ext cx="3998376" cy="70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2950" y="2719294"/>
            <a:ext cx="3526728" cy="220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9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824" name="Google Shape;824;p60"/>
          <p:cNvSpPr txBox="1"/>
          <p:nvPr/>
        </p:nvSpPr>
        <p:spPr>
          <a:xfrm>
            <a:off x="5536375" y="85575"/>
            <a:ext cx="330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2930875" y="3373725"/>
            <a:ext cx="1365900" cy="2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0"/>
          <p:cNvSpPr/>
          <p:nvPr/>
        </p:nvSpPr>
        <p:spPr>
          <a:xfrm>
            <a:off x="2930875" y="3694225"/>
            <a:ext cx="1365900" cy="2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0"/>
          <p:cNvSpPr/>
          <p:nvPr/>
        </p:nvSpPr>
        <p:spPr>
          <a:xfrm>
            <a:off x="4411325" y="3373725"/>
            <a:ext cx="541800" cy="55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Login</a:t>
            </a:r>
            <a:endParaRPr b="1" sz="1000"/>
          </a:p>
        </p:txBody>
      </p:sp>
      <p:sp>
        <p:nvSpPr>
          <p:cNvPr descr="양방향 사선" id="828" name="Google Shape;828;p60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60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830" name="Google Shape;830;p60"/>
          <p:cNvSpPr txBox="1"/>
          <p:nvPr/>
        </p:nvSpPr>
        <p:spPr>
          <a:xfrm>
            <a:off x="2160425" y="3351175"/>
            <a:ext cx="73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아이디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비밀번호</a:t>
            </a:r>
            <a:endParaRPr b="1" sz="1000"/>
          </a:p>
        </p:txBody>
      </p:sp>
      <p:sp>
        <p:nvSpPr>
          <p:cNvPr id="831" name="Google Shape;831;p60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제주리송/admin 주소를 통해 관리자페이지 접속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관리자 아이디, 비밀번호 입력 후 로그인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로그인 시 ‘로그’ 필수 기록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아이디, 접속IP, 접속시간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chemeClr val="dk1"/>
                </a:solidFill>
              </a:rPr>
              <a:t> </a:t>
            </a:r>
            <a:endParaRPr b="1" sz="800"/>
          </a:p>
        </p:txBody>
      </p:sp>
      <p:sp>
        <p:nvSpPr>
          <p:cNvPr id="832" name="Google Shape;832;p60"/>
          <p:cNvSpPr/>
          <p:nvPr/>
        </p:nvSpPr>
        <p:spPr>
          <a:xfrm>
            <a:off x="1673125" y="1145841"/>
            <a:ext cx="4000800" cy="18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JeJu리송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로그인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1"/>
          <p:cNvSpPr txBox="1"/>
          <p:nvPr/>
        </p:nvSpPr>
        <p:spPr>
          <a:xfrm>
            <a:off x="4456675" y="2764975"/>
            <a:ext cx="1748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dashbord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사이트유저 방문객 그래프?/예약 추이 같은거? 뉴 문의사항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</a:rPr>
              <a:t>항공/숙박 예약현황 (일별, 월별, 년별 ~?)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1396525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1"/>
          <p:cNvSpPr/>
          <p:nvPr/>
        </p:nvSpPr>
        <p:spPr>
          <a:xfrm>
            <a:off x="83950" y="419725"/>
            <a:ext cx="71505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1️⃣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40" name="Google Shape;840;p61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 </a:t>
            </a:r>
            <a:r>
              <a:rPr b="1" lang="ko" sz="700"/>
              <a:t>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841" name="Google Shape;841;p61"/>
          <p:cNvSpPr/>
          <p:nvPr/>
        </p:nvSpPr>
        <p:spPr>
          <a:xfrm>
            <a:off x="83950" y="816325"/>
            <a:ext cx="1266900" cy="413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1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graphicFrame>
        <p:nvGraphicFramePr>
          <p:cNvPr id="843" name="Google Shape;843;p61"/>
          <p:cNvGraphicFramePr/>
          <p:nvPr/>
        </p:nvGraphicFramePr>
        <p:xfrm>
          <a:off x="83950" y="80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항공권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4" name="Google Shape;844;p61"/>
          <p:cNvSpPr/>
          <p:nvPr/>
        </p:nvSpPr>
        <p:spPr>
          <a:xfrm>
            <a:off x="5253250" y="506900"/>
            <a:ext cx="1828800" cy="9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808080"/>
                </a:solidFill>
              </a:rPr>
              <a:t>1:1 문의사항</a:t>
            </a:r>
            <a:endParaRPr b="1" sz="700">
              <a:solidFill>
                <a:srgbClr val="808080"/>
              </a:solidFill>
            </a:endParaRPr>
          </a:p>
        </p:txBody>
      </p:sp>
      <p:sp>
        <p:nvSpPr>
          <p:cNvPr descr="양방향 사선" id="845" name="Google Shape;845;p61"/>
          <p:cNvSpPr txBox="1"/>
          <p:nvPr/>
        </p:nvSpPr>
        <p:spPr>
          <a:xfrm>
            <a:off x="5536375" y="85575"/>
            <a:ext cx="330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양방향 사선" id="846" name="Google Shape;846;p61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메인페이지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6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848" name="Google Shape;848;p61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✅ 로그인 시 첫 화면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1️⃣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로그인한 관리자의 정보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로그아웃 : 관리자 페이지 로그아웃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비밀번호 변경 필요시 → 시스템관리자에게 별도 요청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2️⃣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관리자 메뉴 노출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클릭 시 세부메뉴가 있을 경우 드롭다운 형태로 노출됨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3️⃣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Dashboard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다양한 통계 및 중요한 내용들을 한눈에 Dashboard 형태로 보여줌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849" name="Google Shape;849;p61"/>
          <p:cNvSpPr txBox="1"/>
          <p:nvPr/>
        </p:nvSpPr>
        <p:spPr>
          <a:xfrm>
            <a:off x="-50450" y="310225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61"/>
          <p:cNvSpPr txBox="1"/>
          <p:nvPr/>
        </p:nvSpPr>
        <p:spPr>
          <a:xfrm>
            <a:off x="931013" y="740125"/>
            <a:ext cx="4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/>
          </a:p>
        </p:txBody>
      </p:sp>
      <p:pic>
        <p:nvPicPr>
          <p:cNvPr id="851" name="Google Shape;8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25" y="503550"/>
            <a:ext cx="3707999" cy="4293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2" name="Google Shape;852;p61"/>
          <p:cNvSpPr txBox="1"/>
          <p:nvPr/>
        </p:nvSpPr>
        <p:spPr>
          <a:xfrm>
            <a:off x="1198450" y="35270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  <p:sp>
        <p:nvSpPr>
          <p:cNvPr id="853" name="Google Shape;853;p61"/>
          <p:cNvSpPr/>
          <p:nvPr/>
        </p:nvSpPr>
        <p:spPr>
          <a:xfrm>
            <a:off x="5253250" y="1474725"/>
            <a:ext cx="1828800" cy="98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808080"/>
                </a:solidFill>
              </a:rPr>
              <a:t>항공권 예약 리스트</a:t>
            </a:r>
            <a:endParaRPr b="1" sz="700">
              <a:solidFill>
                <a:srgbClr val="808080"/>
              </a:solidFill>
            </a:endParaRPr>
          </a:p>
        </p:txBody>
      </p:sp>
      <p:sp>
        <p:nvSpPr>
          <p:cNvPr id="854" name="Google Shape;854;p61"/>
          <p:cNvSpPr/>
          <p:nvPr/>
        </p:nvSpPr>
        <p:spPr>
          <a:xfrm>
            <a:off x="5253250" y="2585975"/>
            <a:ext cx="1828800" cy="85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808080"/>
                </a:solidFill>
              </a:rPr>
              <a:t>숙박 예약 리스트</a:t>
            </a:r>
            <a:endParaRPr b="1" sz="700">
              <a:solidFill>
                <a:srgbClr val="808080"/>
              </a:solidFill>
            </a:endParaRPr>
          </a:p>
        </p:txBody>
      </p:sp>
      <p:sp>
        <p:nvSpPr>
          <p:cNvPr id="855" name="Google Shape;855;p61"/>
          <p:cNvSpPr/>
          <p:nvPr/>
        </p:nvSpPr>
        <p:spPr>
          <a:xfrm>
            <a:off x="5275600" y="3567025"/>
            <a:ext cx="1828800" cy="123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808080"/>
                </a:solidFill>
              </a:rPr>
              <a:t>음식/관광지 등록 요청 리스트</a:t>
            </a:r>
            <a:endParaRPr b="1" sz="700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/>
          <p:nvPr/>
        </p:nvSpPr>
        <p:spPr>
          <a:xfrm>
            <a:off x="1396525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2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62" name="Google Shape;862;p62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863" name="Google Shape;863;p62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864" name="Google Shape;864;p62"/>
          <p:cNvSpPr/>
          <p:nvPr/>
        </p:nvSpPr>
        <p:spPr>
          <a:xfrm>
            <a:off x="1430725" y="769850"/>
            <a:ext cx="5752500" cy="64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65" name="Google Shape;865;p62"/>
          <p:cNvGraphicFramePr/>
          <p:nvPr/>
        </p:nvGraphicFramePr>
        <p:xfrm>
          <a:off x="1471450" y="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875225"/>
                <a:gridCol w="382850"/>
                <a:gridCol w="894700"/>
                <a:gridCol w="394575"/>
                <a:gridCol w="882975"/>
                <a:gridCol w="6387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숙박지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숙소유형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숙박명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오픈여부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6" name="Google Shape;866;p62"/>
          <p:cNvSpPr/>
          <p:nvPr/>
        </p:nvSpPr>
        <p:spPr>
          <a:xfrm>
            <a:off x="1881411" y="8846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867" name="Google Shape;867;p62"/>
          <p:cNvSpPr txBox="1"/>
          <p:nvPr/>
        </p:nvSpPr>
        <p:spPr>
          <a:xfrm>
            <a:off x="2255450" y="83022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868" name="Google Shape;868;p62"/>
          <p:cNvSpPr/>
          <p:nvPr/>
        </p:nvSpPr>
        <p:spPr>
          <a:xfrm>
            <a:off x="3099769" y="87842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869" name="Google Shape;869;p62"/>
          <p:cNvSpPr txBox="1"/>
          <p:nvPr/>
        </p:nvSpPr>
        <p:spPr>
          <a:xfrm>
            <a:off x="3469875" y="82397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870" name="Google Shape;870;p62"/>
          <p:cNvSpPr/>
          <p:nvPr/>
        </p:nvSpPr>
        <p:spPr>
          <a:xfrm>
            <a:off x="4294454" y="884675"/>
            <a:ext cx="651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71" name="Google Shape;871;p62"/>
          <p:cNvSpPr txBox="1"/>
          <p:nvPr/>
        </p:nvSpPr>
        <p:spPr>
          <a:xfrm>
            <a:off x="5988950" y="83022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descr="양방향 사선" id="872" name="Google Shape;872;p62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관리 &gt; 숙박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62"/>
          <p:cNvSpPr/>
          <p:nvPr/>
        </p:nvSpPr>
        <p:spPr>
          <a:xfrm>
            <a:off x="5659237" y="884663"/>
            <a:ext cx="4923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874" name="Google Shape;874;p62"/>
          <p:cNvSpPr txBox="1"/>
          <p:nvPr/>
        </p:nvSpPr>
        <p:spPr>
          <a:xfrm>
            <a:off x="5900675" y="830213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875" name="Google Shape;875;p62"/>
          <p:cNvSpPr/>
          <p:nvPr/>
        </p:nvSpPr>
        <p:spPr>
          <a:xfrm>
            <a:off x="6039681" y="11750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76" name="Google Shape;876;p62"/>
          <p:cNvSpPr/>
          <p:nvPr/>
        </p:nvSpPr>
        <p:spPr>
          <a:xfrm>
            <a:off x="5502238" y="11750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77" name="Google Shape;877;p62"/>
          <p:cNvSpPr/>
          <p:nvPr/>
        </p:nvSpPr>
        <p:spPr>
          <a:xfrm>
            <a:off x="6581175" y="11750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엑셀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78" name="Google Shape;878;p62"/>
          <p:cNvSpPr/>
          <p:nvPr/>
        </p:nvSpPr>
        <p:spPr>
          <a:xfrm>
            <a:off x="5916425" y="15589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79" name="Google Shape;879;p62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숙박 </a:t>
            </a:r>
            <a:r>
              <a:rPr lang="ko" sz="800" u="sng">
                <a:solidFill>
                  <a:schemeClr val="lt1"/>
                </a:solidFill>
              </a:rPr>
              <a:t>리스트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880" name="Google Shape;880;p62"/>
          <p:cNvSpPr/>
          <p:nvPr/>
        </p:nvSpPr>
        <p:spPr>
          <a:xfrm>
            <a:off x="6557838" y="15589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81" name="Google Shape;881;p62"/>
          <p:cNvSpPr txBox="1"/>
          <p:nvPr/>
        </p:nvSpPr>
        <p:spPr>
          <a:xfrm>
            <a:off x="952225" y="975725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882" name="Google Shape;882;p62"/>
          <p:cNvSpPr txBox="1"/>
          <p:nvPr/>
        </p:nvSpPr>
        <p:spPr>
          <a:xfrm>
            <a:off x="1294439" y="6811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3" name="Google Shape;883;p62"/>
          <p:cNvSpPr txBox="1"/>
          <p:nvPr/>
        </p:nvSpPr>
        <p:spPr>
          <a:xfrm>
            <a:off x="5602900" y="1423175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4" name="Google Shape;884;p62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885" name="Google Shape;885;p62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886" name="Google Shape;886;p62"/>
          <p:cNvSpPr/>
          <p:nvPr/>
        </p:nvSpPr>
        <p:spPr>
          <a:xfrm>
            <a:off x="1436900" y="468382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id="887" name="Google Shape;887;p62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숙박권 메뉴 클릭한 메뉴 강조표시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검색 레이아웃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기본 데이터 값은 전체 혹은 빈값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콤보박스의 항목 값들은 </a:t>
            </a:r>
            <a:r>
              <a:rPr lang="ko" sz="700" u="sng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Master 테이블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참고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호텔명 : Like 형태로 검색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[검색] : 리스트에 조회 결과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[초기화] : 검색한 내용들 초기화 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[엑셀] : 조회한 결과 리스트 엑셀 다운로드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숙박 정보 등록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[등록] : 숙박 등록 페이지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[삭제] : 리스트에서 삭제할 항공권 체크박스 ‘체크’ 후 삭제 시 항공권 삭제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Confirm 필수, 방 정보가 생성되어있는 숙박 데이터는 삭제 불가능 (취소 후 삭제되어야 함)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 조회결과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호텔명 클릭 시 수정 페이지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 페이징 레이아웃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62"/>
          <p:cNvSpPr txBox="1"/>
          <p:nvPr/>
        </p:nvSpPr>
        <p:spPr>
          <a:xfrm>
            <a:off x="1287925" y="1611525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4️⃣</a:t>
            </a:r>
            <a:endParaRPr/>
          </a:p>
        </p:txBody>
      </p:sp>
      <p:pic>
        <p:nvPicPr>
          <p:cNvPr id="889" name="Google Shape;8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264" y="1942875"/>
            <a:ext cx="5735785" cy="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3"/>
          <p:cNvSpPr/>
          <p:nvPr/>
        </p:nvSpPr>
        <p:spPr>
          <a:xfrm>
            <a:off x="1387975" y="769875"/>
            <a:ext cx="58380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3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6" name="Google Shape;896;p63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숙박</a:t>
                      </a: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897" name="Google Shape;897;p6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898" name="Google Shape;898;p63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숙박 등록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63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900" name="Google Shape;900;p63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901" name="Google Shape;901;p63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숙박</a:t>
            </a:r>
            <a:r>
              <a:rPr lang="ko" sz="800" u="sng">
                <a:solidFill>
                  <a:schemeClr val="lt1"/>
                </a:solidFill>
              </a:rPr>
              <a:t> 등록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902" name="Google Shape;902;p63"/>
          <p:cNvSpPr/>
          <p:nvPr/>
        </p:nvSpPr>
        <p:spPr>
          <a:xfrm>
            <a:off x="5872038" y="45332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03" name="Google Shape;903;p63"/>
          <p:cNvSpPr/>
          <p:nvPr/>
        </p:nvSpPr>
        <p:spPr>
          <a:xfrm>
            <a:off x="6513463" y="45332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목록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04" name="Google Shape;904;p63"/>
          <p:cNvSpPr txBox="1"/>
          <p:nvPr/>
        </p:nvSpPr>
        <p:spPr>
          <a:xfrm>
            <a:off x="1470525" y="777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숙박 </a:t>
            </a:r>
            <a:r>
              <a:rPr b="1" lang="ko" sz="1200"/>
              <a:t>등록</a:t>
            </a:r>
            <a:endParaRPr b="1" sz="1200"/>
          </a:p>
        </p:txBody>
      </p:sp>
      <p:sp>
        <p:nvSpPr>
          <p:cNvPr id="905" name="Google Shape;905;p63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호텔 등록 정보 입력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등급 제외 모든 데이터 필수 입력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숙소소개/환불취소규정 : 텍스트 형태로 안내 정보 입력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호텔사진 : 호텔 사진 이미지 업로드, 여러개일 경우 추가/삭제버튼을 이용하여 동적으로 파일 업로드 할 수 있도록 함 (최대 10개까지 이미지파일만 업로드 가능)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등록, 초기화, 목록 버튼 Layout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등록 : 호텔 정보 등록 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초기화 : 입력된 내용 초기화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목록 : 호텔 리스트 페이지로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6" name="Google Shape;906;p63"/>
          <p:cNvSpPr/>
          <p:nvPr/>
        </p:nvSpPr>
        <p:spPr>
          <a:xfrm>
            <a:off x="5230625" y="45332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07" name="Google Shape;907;p63"/>
          <p:cNvSpPr/>
          <p:nvPr/>
        </p:nvSpPr>
        <p:spPr>
          <a:xfrm>
            <a:off x="5101750" y="4515500"/>
            <a:ext cx="2073600" cy="24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3"/>
          <p:cNvPicPr preferRelativeResize="0"/>
          <p:nvPr/>
        </p:nvPicPr>
        <p:blipFill rotWithShape="1">
          <a:blip r:embed="rId3">
            <a:alphaModFix/>
          </a:blip>
          <a:srcRect b="16860" l="0" r="0" t="0"/>
          <a:stretch/>
        </p:blipFill>
        <p:spPr>
          <a:xfrm>
            <a:off x="1756200" y="1510723"/>
            <a:ext cx="4711000" cy="2879187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9" name="Google Shape;909;p63"/>
          <p:cNvSpPr/>
          <p:nvPr/>
        </p:nvSpPr>
        <p:spPr>
          <a:xfrm>
            <a:off x="1700326" y="1501699"/>
            <a:ext cx="4813200" cy="2879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3"/>
          <p:cNvSpPr txBox="1"/>
          <p:nvPr/>
        </p:nvSpPr>
        <p:spPr>
          <a:xfrm>
            <a:off x="1461875" y="142550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  <p:sp>
        <p:nvSpPr>
          <p:cNvPr id="911" name="Google Shape;911;p63"/>
          <p:cNvSpPr txBox="1"/>
          <p:nvPr/>
        </p:nvSpPr>
        <p:spPr>
          <a:xfrm>
            <a:off x="4971127" y="4629675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4"/>
          <p:cNvSpPr/>
          <p:nvPr/>
        </p:nvSpPr>
        <p:spPr>
          <a:xfrm>
            <a:off x="1387975" y="769875"/>
            <a:ext cx="58380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4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8" name="Google Shape;918;p64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919" name="Google Shape;919;p64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920" name="Google Shape;920;p64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숙박 수정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64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922" name="Google Shape;922;p64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923" name="Google Shape;923;p64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숙박</a:t>
            </a:r>
            <a:r>
              <a:rPr lang="ko" sz="800" u="sng">
                <a:solidFill>
                  <a:schemeClr val="lt1"/>
                </a:solidFill>
              </a:rPr>
              <a:t> 수정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924" name="Google Shape;924;p64"/>
          <p:cNvSpPr txBox="1"/>
          <p:nvPr/>
        </p:nvSpPr>
        <p:spPr>
          <a:xfrm>
            <a:off x="1470525" y="777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숙박</a:t>
            </a:r>
            <a:r>
              <a:rPr b="1" lang="ko" sz="1200"/>
              <a:t> 수정</a:t>
            </a:r>
            <a:endParaRPr b="1" sz="1200"/>
          </a:p>
        </p:txBody>
      </p:sp>
      <p:sp>
        <p:nvSpPr>
          <p:cNvPr id="925" name="Google Shape;925;p64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호텔 정보 입력란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호텔 정보가 셋팅 되어 보여진다.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방 리스트, 후기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리스트 형태로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방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- 방 등록/수정 관리는 별도 메뉴에서 관리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- [방리스트 &gt; 등록] 버튼 클릭 시 방 등록 페이지로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[후기리스트 &gt; 이동] 클릭 시 후기리스트의 전체 리스트 볼 수 있는 페이지로 이동 (해당 호텔의 모든 방의 후기 리스트)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등록, 초기화, 목록 버튼 Layout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등록 : 호텔 정보 등록 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초기화 : 입력된 내용 초기화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목록 : 호텔 리스트 페이지로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6" name="Google Shape;926;p64"/>
          <p:cNvPicPr preferRelativeResize="0"/>
          <p:nvPr/>
        </p:nvPicPr>
        <p:blipFill rotWithShape="1">
          <a:blip r:embed="rId3">
            <a:alphaModFix/>
          </a:blip>
          <a:srcRect b="0" l="0" r="0" t="82333"/>
          <a:stretch/>
        </p:blipFill>
        <p:spPr>
          <a:xfrm>
            <a:off x="1774950" y="4051500"/>
            <a:ext cx="4711001" cy="66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4"/>
          <p:cNvSpPr/>
          <p:nvPr/>
        </p:nvSpPr>
        <p:spPr>
          <a:xfrm>
            <a:off x="5872038" y="47618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28" name="Google Shape;928;p64"/>
          <p:cNvSpPr/>
          <p:nvPr/>
        </p:nvSpPr>
        <p:spPr>
          <a:xfrm>
            <a:off x="6513463" y="47618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목록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29" name="Google Shape;929;p64"/>
          <p:cNvSpPr/>
          <p:nvPr/>
        </p:nvSpPr>
        <p:spPr>
          <a:xfrm>
            <a:off x="5230625" y="47618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수정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30" name="Google Shape;930;p64"/>
          <p:cNvSpPr txBox="1"/>
          <p:nvPr/>
        </p:nvSpPr>
        <p:spPr>
          <a:xfrm>
            <a:off x="1450652" y="390530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31" name="Google Shape;931;p64"/>
          <p:cNvSpPr/>
          <p:nvPr/>
        </p:nvSpPr>
        <p:spPr>
          <a:xfrm>
            <a:off x="1700325" y="4051500"/>
            <a:ext cx="4813200" cy="661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4"/>
          <p:cNvSpPr txBox="1"/>
          <p:nvPr/>
        </p:nvSpPr>
        <p:spPr>
          <a:xfrm>
            <a:off x="6829350" y="4481900"/>
            <a:ext cx="44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33" name="Google Shape;933;p64"/>
          <p:cNvSpPr/>
          <p:nvPr/>
        </p:nvSpPr>
        <p:spPr>
          <a:xfrm>
            <a:off x="5173525" y="4755600"/>
            <a:ext cx="1946700" cy="16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4"/>
          <p:cNvSpPr txBox="1"/>
          <p:nvPr/>
        </p:nvSpPr>
        <p:spPr>
          <a:xfrm>
            <a:off x="2190975" y="3988850"/>
            <a:ext cx="39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  <a:highlight>
                  <a:schemeClr val="accent1"/>
                </a:highlight>
              </a:rPr>
              <a:t>등록</a:t>
            </a:r>
            <a:endParaRPr b="1" sz="7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935" name="Google Shape;935;p64"/>
          <p:cNvSpPr txBox="1"/>
          <p:nvPr/>
        </p:nvSpPr>
        <p:spPr>
          <a:xfrm>
            <a:off x="2190975" y="4316050"/>
            <a:ext cx="39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  <a:highlight>
                  <a:schemeClr val="accent1"/>
                </a:highlight>
              </a:rPr>
              <a:t>이동</a:t>
            </a:r>
            <a:endParaRPr b="1" sz="7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936" name="Google Shape;936;p64"/>
          <p:cNvPicPr preferRelativeResize="0"/>
          <p:nvPr/>
        </p:nvPicPr>
        <p:blipFill rotWithShape="1">
          <a:blip r:embed="rId4">
            <a:alphaModFix/>
          </a:blip>
          <a:srcRect b="16860" l="0" r="0" t="0"/>
          <a:stretch/>
        </p:blipFill>
        <p:spPr>
          <a:xfrm>
            <a:off x="1756200" y="1129723"/>
            <a:ext cx="4711000" cy="2879187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7" name="Google Shape;937;p64"/>
          <p:cNvSpPr/>
          <p:nvPr/>
        </p:nvSpPr>
        <p:spPr>
          <a:xfrm>
            <a:off x="1700326" y="1120699"/>
            <a:ext cx="4813200" cy="2879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4"/>
          <p:cNvSpPr txBox="1"/>
          <p:nvPr/>
        </p:nvSpPr>
        <p:spPr>
          <a:xfrm>
            <a:off x="1385675" y="112070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5"/>
          <p:cNvSpPr/>
          <p:nvPr/>
        </p:nvSpPr>
        <p:spPr>
          <a:xfrm>
            <a:off x="1396525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5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5" name="Google Shape;945;p65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946" name="Google Shape;946;p6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947" name="Google Shape;947;p65"/>
          <p:cNvSpPr/>
          <p:nvPr/>
        </p:nvSpPr>
        <p:spPr>
          <a:xfrm>
            <a:off x="1430725" y="769850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8" name="Google Shape;948;p65"/>
          <p:cNvGraphicFramePr/>
          <p:nvPr/>
        </p:nvGraphicFramePr>
        <p:xfrm>
          <a:off x="1471450" y="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730225"/>
                <a:gridCol w="527850"/>
                <a:gridCol w="894700"/>
                <a:gridCol w="394575"/>
                <a:gridCol w="882975"/>
                <a:gridCol w="6387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숙박명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[검색]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방종류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9" name="Google Shape;949;p65"/>
          <p:cNvSpPr/>
          <p:nvPr/>
        </p:nvSpPr>
        <p:spPr>
          <a:xfrm>
            <a:off x="1881411" y="8846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50" name="Google Shape;950;p65"/>
          <p:cNvSpPr/>
          <p:nvPr/>
        </p:nvSpPr>
        <p:spPr>
          <a:xfrm>
            <a:off x="3770623" y="878425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951" name="Google Shape;951;p65"/>
          <p:cNvSpPr txBox="1"/>
          <p:nvPr/>
        </p:nvSpPr>
        <p:spPr>
          <a:xfrm>
            <a:off x="4329488" y="82397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952" name="Google Shape;952;p65"/>
          <p:cNvSpPr txBox="1"/>
          <p:nvPr/>
        </p:nvSpPr>
        <p:spPr>
          <a:xfrm>
            <a:off x="5988950" y="83022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descr="양방향 사선" id="953" name="Google Shape;953;p65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방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65"/>
          <p:cNvSpPr/>
          <p:nvPr/>
        </p:nvSpPr>
        <p:spPr>
          <a:xfrm>
            <a:off x="6039681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55" name="Google Shape;955;p65"/>
          <p:cNvSpPr/>
          <p:nvPr/>
        </p:nvSpPr>
        <p:spPr>
          <a:xfrm>
            <a:off x="5502238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56" name="Google Shape;956;p65"/>
          <p:cNvSpPr/>
          <p:nvPr/>
        </p:nvSpPr>
        <p:spPr>
          <a:xfrm>
            <a:off x="6581175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엑셀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57" name="Google Shape;957;p65"/>
          <p:cNvSpPr/>
          <p:nvPr/>
        </p:nvSpPr>
        <p:spPr>
          <a:xfrm>
            <a:off x="5916425" y="1254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58" name="Google Shape;958;p65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방</a:t>
            </a:r>
            <a:r>
              <a:rPr lang="ko" sz="800" u="sng">
                <a:solidFill>
                  <a:schemeClr val="lt1"/>
                </a:solidFill>
              </a:rPr>
              <a:t> 리스트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959" name="Google Shape;959;p65"/>
          <p:cNvSpPr/>
          <p:nvPr/>
        </p:nvSpPr>
        <p:spPr>
          <a:xfrm>
            <a:off x="6557838" y="1254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60" name="Google Shape;960;p65"/>
          <p:cNvSpPr txBox="1"/>
          <p:nvPr/>
        </p:nvSpPr>
        <p:spPr>
          <a:xfrm>
            <a:off x="1310200" y="713775"/>
            <a:ext cx="33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1️⃣</a:t>
            </a:r>
            <a:endParaRPr sz="1000"/>
          </a:p>
        </p:txBody>
      </p:sp>
      <p:sp>
        <p:nvSpPr>
          <p:cNvPr id="961" name="Google Shape;961;p65"/>
          <p:cNvSpPr txBox="1"/>
          <p:nvPr/>
        </p:nvSpPr>
        <p:spPr>
          <a:xfrm>
            <a:off x="5646764" y="1064825"/>
            <a:ext cx="33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2️⃣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62" name="Google Shape;962;p65"/>
          <p:cNvSpPr txBox="1"/>
          <p:nvPr/>
        </p:nvSpPr>
        <p:spPr>
          <a:xfrm>
            <a:off x="1355600" y="1228700"/>
            <a:ext cx="44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3️⃣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63" name="Google Shape;963;p65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964" name="Google Shape;964;p65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965" name="Google Shape;965;p65"/>
          <p:cNvSpPr/>
          <p:nvPr/>
        </p:nvSpPr>
        <p:spPr>
          <a:xfrm>
            <a:off x="1436900" y="468382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id="966" name="Google Shape;966;p65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검색 레이아웃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숙박명 : Like 형태로 검색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: [검색] 숙박 리스트가 팝업으로 보여지고 검색 가능, 클릭 시 숙박명에 셋팅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[검색] : 리스트에 조회 결과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[초기화] : 검색한 내용들 초기화 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[엑셀] : 조회한 결과 리스트 엑셀 다운로드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방 정보 등록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[등록] : 방 등록 페이지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[삭제] : 리스트에서 삭제할 방 체크박스 ‘체크’ 후 삭제 시 방 삭제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Confirm 필수, 이미 예약된 숙박정보 데이터는 삭제 불가능 (취소 후 삭제되어야 함)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조회결과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방 번호 클릭 시 수정 페이지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7" name="Google Shape;9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400" y="3024000"/>
            <a:ext cx="2736868" cy="1497925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68" name="Google Shape;9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75" y="1506250"/>
            <a:ext cx="5752499" cy="588478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69" name="Google Shape;969;p65"/>
          <p:cNvCxnSpPr/>
          <p:nvPr/>
        </p:nvCxnSpPr>
        <p:spPr>
          <a:xfrm>
            <a:off x="2747275" y="999700"/>
            <a:ext cx="0" cy="19614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6"/>
          <p:cNvSpPr/>
          <p:nvPr/>
        </p:nvSpPr>
        <p:spPr>
          <a:xfrm>
            <a:off x="1387975" y="769875"/>
            <a:ext cx="58380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6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6" name="Google Shape;976;p66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977" name="Google Shape;977;p6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978" name="Google Shape;978;p66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방 등록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9" name="Google Shape;979;p66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980" name="Google Shape;980;p66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981" name="Google Shape;981;p66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방 등록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82" name="Google Shape;982;p66"/>
          <p:cNvSpPr/>
          <p:nvPr/>
        </p:nvSpPr>
        <p:spPr>
          <a:xfrm>
            <a:off x="5872038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3" name="Google Shape;983;p66"/>
          <p:cNvSpPr/>
          <p:nvPr/>
        </p:nvSpPr>
        <p:spPr>
          <a:xfrm>
            <a:off x="6513463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목록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4" name="Google Shape;984;p66"/>
          <p:cNvSpPr txBox="1"/>
          <p:nvPr/>
        </p:nvSpPr>
        <p:spPr>
          <a:xfrm>
            <a:off x="1470525" y="777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방</a:t>
            </a:r>
            <a:r>
              <a:rPr b="1" lang="ko" sz="1200"/>
              <a:t> 등록</a:t>
            </a:r>
            <a:endParaRPr b="1" sz="1200"/>
          </a:p>
        </p:txBody>
      </p:sp>
      <p:sp>
        <p:nvSpPr>
          <p:cNvPr id="985" name="Google Shape;985;p66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방 등록 정보 입력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모든 금액 필수 입력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편의시설 : 해당 방에서 제공되는 편의시설 선택 (다중선택 가능, ,(콤마) 로 구분하여 저장)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[숙박명 검색] : 숙박 리스트의 숙박 정보 검색하여 클릭 시 Input box 에 값 설정됨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※ </a:t>
            </a:r>
            <a:r>
              <a:rPr lang="ko" sz="800">
                <a:solidFill>
                  <a:schemeClr val="dk1"/>
                </a:solidFill>
              </a:rPr>
              <a:t>방 호수 갯수만큼 Insert 됨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6" name="Google Shape;986;p66"/>
          <p:cNvSpPr/>
          <p:nvPr/>
        </p:nvSpPr>
        <p:spPr>
          <a:xfrm>
            <a:off x="5230625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7" name="Google Shape;987;p66"/>
          <p:cNvSpPr txBox="1"/>
          <p:nvPr/>
        </p:nvSpPr>
        <p:spPr>
          <a:xfrm>
            <a:off x="1394325" y="1103525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  <p:pic>
        <p:nvPicPr>
          <p:cNvPr id="988" name="Google Shape;9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75" y="1042975"/>
            <a:ext cx="4909601" cy="34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6"/>
          <p:cNvSpPr/>
          <p:nvPr/>
        </p:nvSpPr>
        <p:spPr>
          <a:xfrm>
            <a:off x="1675575" y="1100600"/>
            <a:ext cx="4984800" cy="346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7"/>
          <p:cNvSpPr/>
          <p:nvPr/>
        </p:nvSpPr>
        <p:spPr>
          <a:xfrm>
            <a:off x="1387975" y="769875"/>
            <a:ext cx="58380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7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96" name="Google Shape;996;p67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997" name="Google Shape;997;p67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998" name="Google Shape;998;p67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방 수정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67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000" name="Google Shape;1000;p67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001" name="Google Shape;1001;p67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방 수정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02" name="Google Shape;1002;p67"/>
          <p:cNvSpPr/>
          <p:nvPr/>
        </p:nvSpPr>
        <p:spPr>
          <a:xfrm>
            <a:off x="5872038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03" name="Google Shape;1003;p67"/>
          <p:cNvSpPr/>
          <p:nvPr/>
        </p:nvSpPr>
        <p:spPr>
          <a:xfrm>
            <a:off x="6513463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목록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04" name="Google Shape;1004;p67"/>
          <p:cNvSpPr txBox="1"/>
          <p:nvPr/>
        </p:nvSpPr>
        <p:spPr>
          <a:xfrm>
            <a:off x="1470525" y="777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방</a:t>
            </a:r>
            <a:r>
              <a:rPr b="1" lang="ko" sz="1200"/>
              <a:t> 수정</a:t>
            </a:r>
            <a:endParaRPr b="1" sz="1200"/>
          </a:p>
        </p:txBody>
      </p:sp>
      <p:sp>
        <p:nvSpPr>
          <p:cNvPr id="1005" name="Google Shape;1005;p67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방 수정정보란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방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정보가 셋팅 되어 보여진다.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후기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리스트 형태로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[후기리스트 &gt; 이동] 클릭 시 후기리스트의 전체 리스트 볼 수 있는 페이지로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수정, 초기화, 목록 버튼 Layout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등록 : 호텔 정보 등록 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초기화 : 입력된 내용 초기화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목록 : 호텔 리스트 페이지로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67"/>
          <p:cNvSpPr/>
          <p:nvPr/>
        </p:nvSpPr>
        <p:spPr>
          <a:xfrm>
            <a:off x="5230625" y="4685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수정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07" name="Google Shape;1007;p67"/>
          <p:cNvSpPr txBox="1"/>
          <p:nvPr/>
        </p:nvSpPr>
        <p:spPr>
          <a:xfrm>
            <a:off x="1310550" y="107100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  <p:sp>
        <p:nvSpPr>
          <p:cNvPr id="1008" name="Google Shape;1008;p67"/>
          <p:cNvSpPr txBox="1"/>
          <p:nvPr/>
        </p:nvSpPr>
        <p:spPr>
          <a:xfrm>
            <a:off x="6829350" y="4329500"/>
            <a:ext cx="44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09" name="Google Shape;1009;p67"/>
          <p:cNvSpPr/>
          <p:nvPr/>
        </p:nvSpPr>
        <p:spPr>
          <a:xfrm>
            <a:off x="5069025" y="4608100"/>
            <a:ext cx="2073600" cy="323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67"/>
          <p:cNvPicPr preferRelativeResize="0"/>
          <p:nvPr/>
        </p:nvPicPr>
        <p:blipFill rotWithShape="1">
          <a:blip r:embed="rId3">
            <a:alphaModFix/>
          </a:blip>
          <a:srcRect b="0" l="0" r="0" t="89976"/>
          <a:stretch/>
        </p:blipFill>
        <p:spPr>
          <a:xfrm>
            <a:off x="1597775" y="4067525"/>
            <a:ext cx="523320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7"/>
          <p:cNvSpPr txBox="1"/>
          <p:nvPr/>
        </p:nvSpPr>
        <p:spPr>
          <a:xfrm>
            <a:off x="1310539" y="416180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12" name="Google Shape;1012;p67"/>
          <p:cNvSpPr/>
          <p:nvPr/>
        </p:nvSpPr>
        <p:spPr>
          <a:xfrm>
            <a:off x="1588750" y="4051400"/>
            <a:ext cx="5233200" cy="40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250" y="1025687"/>
            <a:ext cx="5175699" cy="30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7"/>
          <p:cNvSpPr/>
          <p:nvPr/>
        </p:nvSpPr>
        <p:spPr>
          <a:xfrm>
            <a:off x="1584225" y="1056475"/>
            <a:ext cx="5233200" cy="2928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"/>
          <p:cNvSpPr/>
          <p:nvPr/>
        </p:nvSpPr>
        <p:spPr>
          <a:xfrm>
            <a:off x="1387975" y="713775"/>
            <a:ext cx="5838000" cy="423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8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21" name="Google Shape;1021;p68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022" name="Google Shape;1022;p6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1023" name="Google Shape;1023;p68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후기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68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025" name="Google Shape;1025;p68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026" name="Google Shape;1026;p68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후기 리스트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27" name="Google Shape;1027;p68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숙박명, 방종류 검색 가능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후기 리스트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악성 후기일 경우 삭제처리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삭제시 삭제처리자, 처리일자 DB 기록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68"/>
          <p:cNvSpPr/>
          <p:nvPr/>
        </p:nvSpPr>
        <p:spPr>
          <a:xfrm>
            <a:off x="1430725" y="769850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9" name="Google Shape;10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24" y="1506249"/>
            <a:ext cx="5752500" cy="871068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0" name="Google Shape;1030;p68"/>
          <p:cNvSpPr/>
          <p:nvPr/>
        </p:nvSpPr>
        <p:spPr>
          <a:xfrm>
            <a:off x="6573081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31" name="Google Shape;1031;p68"/>
          <p:cNvSpPr/>
          <p:nvPr/>
        </p:nvSpPr>
        <p:spPr>
          <a:xfrm>
            <a:off x="6035638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32" name="Google Shape;1032;p68"/>
          <p:cNvSpPr/>
          <p:nvPr/>
        </p:nvSpPr>
        <p:spPr>
          <a:xfrm>
            <a:off x="6557838" y="1254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33" name="Google Shape;1033;p68"/>
          <p:cNvSpPr/>
          <p:nvPr/>
        </p:nvSpPr>
        <p:spPr>
          <a:xfrm>
            <a:off x="1436900" y="468382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id="1034" name="Google Shape;1034;p68"/>
          <p:cNvSpPr txBox="1"/>
          <p:nvPr/>
        </p:nvSpPr>
        <p:spPr>
          <a:xfrm>
            <a:off x="1358900" y="713775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  <p:sp>
        <p:nvSpPr>
          <p:cNvPr id="1035" name="Google Shape;1035;p68"/>
          <p:cNvSpPr txBox="1"/>
          <p:nvPr/>
        </p:nvSpPr>
        <p:spPr>
          <a:xfrm>
            <a:off x="1358889" y="142215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36" name="Google Shape;1036;p68"/>
          <p:cNvSpPr txBox="1"/>
          <p:nvPr/>
        </p:nvSpPr>
        <p:spPr>
          <a:xfrm>
            <a:off x="6409625" y="1148325"/>
            <a:ext cx="44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 sz="900">
              <a:solidFill>
                <a:schemeClr val="dk1"/>
              </a:solidFill>
            </a:endParaRPr>
          </a:p>
        </p:txBody>
      </p:sp>
      <p:graphicFrame>
        <p:nvGraphicFramePr>
          <p:cNvPr id="1037" name="Google Shape;1037;p68"/>
          <p:cNvGraphicFramePr/>
          <p:nvPr/>
        </p:nvGraphicFramePr>
        <p:xfrm>
          <a:off x="1471450" y="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730225"/>
                <a:gridCol w="527850"/>
                <a:gridCol w="894700"/>
                <a:gridCol w="3945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숙박명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[검색]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방종류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8" name="Google Shape;1038;p68"/>
          <p:cNvSpPr/>
          <p:nvPr/>
        </p:nvSpPr>
        <p:spPr>
          <a:xfrm>
            <a:off x="1881411" y="8846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39" name="Google Shape;1039;p68"/>
          <p:cNvSpPr/>
          <p:nvPr/>
        </p:nvSpPr>
        <p:spPr>
          <a:xfrm>
            <a:off x="3770623" y="878425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1040" name="Google Shape;1040;p68"/>
          <p:cNvSpPr txBox="1"/>
          <p:nvPr/>
        </p:nvSpPr>
        <p:spPr>
          <a:xfrm>
            <a:off x="4329488" y="82397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6" name="Google Shape;1046;p69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047" name="Google Shape;1047;p69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1048" name="Google Shape;1048;p69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숙박 예약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69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050" name="Google Shape;1050;p69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051" name="Google Shape;1051;p69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숙박 예약 리스트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52" name="Google Shape;1052;p69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검색 Layout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검색 정보 입력 후 [검색] 시 조회, [초기화] 버튼 클릭 시 입력내용 초기화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숙박 예약 리스트 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예약번호 클릭 시 예약상세 리스트로 이동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체크박스 이용하여 예약 취소 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영업일 하루 전까지만 취소 가능하도록 처리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69"/>
          <p:cNvSpPr/>
          <p:nvPr/>
        </p:nvSpPr>
        <p:spPr>
          <a:xfrm>
            <a:off x="1387975" y="713775"/>
            <a:ext cx="5838000" cy="423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9"/>
          <p:cNvSpPr/>
          <p:nvPr/>
        </p:nvSpPr>
        <p:spPr>
          <a:xfrm>
            <a:off x="1436900" y="468382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graphicFrame>
        <p:nvGraphicFramePr>
          <p:cNvPr id="1055" name="Google Shape;1055;p69"/>
          <p:cNvGraphicFramePr/>
          <p:nvPr/>
        </p:nvGraphicFramePr>
        <p:xfrm>
          <a:off x="1471450" y="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819900"/>
                <a:gridCol w="934250"/>
                <a:gridCol w="1039250"/>
                <a:gridCol w="751225"/>
                <a:gridCol w="710725"/>
                <a:gridCol w="54970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예약번호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숙박명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[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방종류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투숙시작일자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예약자정보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사용자정보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6" name="Google Shape;1056;p69"/>
          <p:cNvSpPr/>
          <p:nvPr/>
        </p:nvSpPr>
        <p:spPr>
          <a:xfrm>
            <a:off x="2209725" y="884675"/>
            <a:ext cx="817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57" name="Google Shape;1057;p69"/>
          <p:cNvSpPr/>
          <p:nvPr/>
        </p:nvSpPr>
        <p:spPr>
          <a:xfrm>
            <a:off x="2209664" y="1182250"/>
            <a:ext cx="817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2021-05-30    ▒</a:t>
            </a:r>
            <a:endParaRPr sz="700"/>
          </a:p>
        </p:txBody>
      </p:sp>
      <p:sp>
        <p:nvSpPr>
          <p:cNvPr id="1058" name="Google Shape;1058;p69"/>
          <p:cNvSpPr/>
          <p:nvPr/>
        </p:nvSpPr>
        <p:spPr>
          <a:xfrm>
            <a:off x="3796901" y="1182250"/>
            <a:ext cx="817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59" name="Google Shape;1059;p69"/>
          <p:cNvSpPr/>
          <p:nvPr/>
        </p:nvSpPr>
        <p:spPr>
          <a:xfrm>
            <a:off x="6649281" y="14798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60" name="Google Shape;1060;p69"/>
          <p:cNvSpPr/>
          <p:nvPr/>
        </p:nvSpPr>
        <p:spPr>
          <a:xfrm>
            <a:off x="6111838" y="14798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61" name="Google Shape;1061;p69"/>
          <p:cNvSpPr/>
          <p:nvPr/>
        </p:nvSpPr>
        <p:spPr>
          <a:xfrm>
            <a:off x="5612585" y="1182250"/>
            <a:ext cx="8994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62" name="Google Shape;1062;p69"/>
          <p:cNvSpPr/>
          <p:nvPr/>
        </p:nvSpPr>
        <p:spPr>
          <a:xfrm>
            <a:off x="3796901" y="884675"/>
            <a:ext cx="817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63" name="Google Shape;1063;p69"/>
          <p:cNvSpPr txBox="1"/>
          <p:nvPr/>
        </p:nvSpPr>
        <p:spPr>
          <a:xfrm>
            <a:off x="4538200" y="814775"/>
            <a:ext cx="59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[검색]</a:t>
            </a:r>
            <a:endParaRPr b="1" sz="800"/>
          </a:p>
        </p:txBody>
      </p:sp>
      <p:sp>
        <p:nvSpPr>
          <p:cNvPr id="1064" name="Google Shape;1064;p69"/>
          <p:cNvSpPr/>
          <p:nvPr/>
        </p:nvSpPr>
        <p:spPr>
          <a:xfrm>
            <a:off x="5612585" y="884675"/>
            <a:ext cx="8994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                         ▼</a:t>
            </a:r>
            <a:endParaRPr sz="700"/>
          </a:p>
        </p:txBody>
      </p:sp>
      <p:sp>
        <p:nvSpPr>
          <p:cNvPr id="1065" name="Google Shape;1065;p69"/>
          <p:cNvSpPr/>
          <p:nvPr/>
        </p:nvSpPr>
        <p:spPr>
          <a:xfrm>
            <a:off x="1430725" y="769850"/>
            <a:ext cx="5752500" cy="96630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9"/>
          <p:cNvSpPr/>
          <p:nvPr/>
        </p:nvSpPr>
        <p:spPr>
          <a:xfrm>
            <a:off x="6557838" y="18215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예약취소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67" name="Google Shape;1067;p69"/>
          <p:cNvSpPr txBox="1"/>
          <p:nvPr/>
        </p:nvSpPr>
        <p:spPr>
          <a:xfrm>
            <a:off x="1338500" y="751025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1️⃣</a:t>
            </a:r>
            <a:endParaRPr sz="900"/>
          </a:p>
        </p:txBody>
      </p:sp>
      <p:sp>
        <p:nvSpPr>
          <p:cNvPr id="1068" name="Google Shape;1068;p69"/>
          <p:cNvSpPr txBox="1"/>
          <p:nvPr/>
        </p:nvSpPr>
        <p:spPr>
          <a:xfrm>
            <a:off x="6276500" y="1744000"/>
            <a:ext cx="44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3️⃣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69" name="Google Shape;1069;p69"/>
          <p:cNvSpPr txBox="1"/>
          <p:nvPr/>
        </p:nvSpPr>
        <p:spPr>
          <a:xfrm>
            <a:off x="1358889" y="1821550"/>
            <a:ext cx="3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2️⃣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070" name="Google Shape;10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58" y="2074950"/>
            <a:ext cx="5711776" cy="13861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0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70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숙박권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숙박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</a:rPr>
                        <a:t> - 방 리스트</a:t>
                      </a:r>
                      <a:endParaRPr b="1" sz="8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숙박 예약 리스트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077" name="Google Shape;1077;p70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1078" name="Google Shape;1078;p70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숙박권 관리 &gt; 숙박 예약 상세보기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p70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080" name="Google Shape;1080;p70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081" name="Google Shape;1081;p70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숙박권 관리 &gt; </a:t>
            </a:r>
            <a:r>
              <a:rPr lang="ko" sz="800" u="sng">
                <a:solidFill>
                  <a:schemeClr val="lt1"/>
                </a:solidFill>
              </a:rPr>
              <a:t>숙박 예약 상세보기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82" name="Google Shape;1082;p70"/>
          <p:cNvSpPr txBox="1"/>
          <p:nvPr/>
        </p:nvSpPr>
        <p:spPr>
          <a:xfrm>
            <a:off x="1470525" y="777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숙박권</a:t>
            </a:r>
            <a:r>
              <a:rPr b="1" lang="ko" sz="1200"/>
              <a:t> 예약 상세정보 : 2021050900001</a:t>
            </a:r>
            <a:endParaRPr b="1" sz="1200"/>
          </a:p>
        </p:txBody>
      </p:sp>
      <p:sp>
        <p:nvSpPr>
          <p:cNvPr id="1083" name="Google Shape;1083;p70"/>
          <p:cNvSpPr txBox="1"/>
          <p:nvPr/>
        </p:nvSpPr>
        <p:spPr>
          <a:xfrm>
            <a:off x="1186100" y="12233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084" name="Google Shape;1084;p70"/>
          <p:cNvSpPr txBox="1"/>
          <p:nvPr/>
        </p:nvSpPr>
        <p:spPr>
          <a:xfrm>
            <a:off x="1186089" y="2018575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5" name="Google Shape;1085;p70"/>
          <p:cNvSpPr txBox="1"/>
          <p:nvPr/>
        </p:nvSpPr>
        <p:spPr>
          <a:xfrm>
            <a:off x="1470525" y="1255500"/>
            <a:ext cx="442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기본예약정보</a:t>
            </a:r>
            <a:endParaRPr b="1" sz="800"/>
          </a:p>
        </p:txBody>
      </p:sp>
      <p:sp>
        <p:nvSpPr>
          <p:cNvPr id="1086" name="Google Shape;1086;p70"/>
          <p:cNvSpPr txBox="1"/>
          <p:nvPr/>
        </p:nvSpPr>
        <p:spPr>
          <a:xfrm>
            <a:off x="1186100" y="3203250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7" name="Google Shape;1087;p70"/>
          <p:cNvSpPr/>
          <p:nvPr/>
        </p:nvSpPr>
        <p:spPr>
          <a:xfrm>
            <a:off x="5872038" y="46094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예약취소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88" name="Google Shape;1088;p70"/>
          <p:cNvSpPr/>
          <p:nvPr/>
        </p:nvSpPr>
        <p:spPr>
          <a:xfrm>
            <a:off x="6513463" y="46094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목록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89" name="Google Shape;1089;p70"/>
          <p:cNvSpPr txBox="1"/>
          <p:nvPr/>
        </p:nvSpPr>
        <p:spPr>
          <a:xfrm>
            <a:off x="5525400" y="4492725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4️⃣</a:t>
            </a:r>
            <a:endParaRPr/>
          </a:p>
        </p:txBody>
      </p:sp>
      <p:sp>
        <p:nvSpPr>
          <p:cNvPr id="1090" name="Google Shape;1090;p70"/>
          <p:cNvSpPr txBox="1"/>
          <p:nvPr/>
        </p:nvSpPr>
        <p:spPr>
          <a:xfrm>
            <a:off x="1470525" y="2064775"/>
            <a:ext cx="442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예약자 정보</a:t>
            </a:r>
            <a:endParaRPr b="1" sz="800"/>
          </a:p>
        </p:txBody>
      </p:sp>
      <p:pic>
        <p:nvPicPr>
          <p:cNvPr id="1091" name="Google Shape;10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2354098"/>
            <a:ext cx="2850950" cy="820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2" name="Google Shape;1092;p70"/>
          <p:cNvSpPr txBox="1"/>
          <p:nvPr/>
        </p:nvSpPr>
        <p:spPr>
          <a:xfrm>
            <a:off x="1470525" y="3278750"/>
            <a:ext cx="442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결제 </a:t>
            </a:r>
            <a:r>
              <a:rPr b="1" lang="ko" sz="800"/>
              <a:t>정보</a:t>
            </a:r>
            <a:endParaRPr b="1" sz="800"/>
          </a:p>
        </p:txBody>
      </p:sp>
      <p:pic>
        <p:nvPicPr>
          <p:cNvPr id="1093" name="Google Shape;10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425" y="3586550"/>
            <a:ext cx="3503847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4" name="Google Shape;1094;p70"/>
          <p:cNvPicPr preferRelativeResize="0"/>
          <p:nvPr/>
        </p:nvPicPr>
        <p:blipFill rotWithShape="1">
          <a:blip r:embed="rId5">
            <a:alphaModFix/>
          </a:blip>
          <a:srcRect b="0" l="0" r="14704" t="0"/>
          <a:stretch/>
        </p:blipFill>
        <p:spPr>
          <a:xfrm>
            <a:off x="1561425" y="1485475"/>
            <a:ext cx="3777300" cy="414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5" name="Google Shape;1095;p70"/>
          <p:cNvSpPr/>
          <p:nvPr/>
        </p:nvSpPr>
        <p:spPr>
          <a:xfrm>
            <a:off x="4488575" y="3800400"/>
            <a:ext cx="578400" cy="12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예약확정</a:t>
            </a:r>
            <a:endParaRPr b="1" sz="700"/>
          </a:p>
        </p:txBody>
      </p:sp>
      <p:cxnSp>
        <p:nvCxnSpPr>
          <p:cNvPr id="1096" name="Google Shape;1096;p70"/>
          <p:cNvCxnSpPr/>
          <p:nvPr/>
        </p:nvCxnSpPr>
        <p:spPr>
          <a:xfrm>
            <a:off x="1506350" y="1981950"/>
            <a:ext cx="56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70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기본정보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예약정보 정보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예약자정보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예약자, 실제 사용자 정보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: 예약자 = 실제 사용자 같을 경우 사용자정보 Line 미노출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결제 정보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결제정보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 예약취소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부분취소 불가, 전체 취소만 가능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숙박일자 영업일 1일 전까지만 취소 가능, 당일 취소 불가능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70"/>
          <p:cNvSpPr/>
          <p:nvPr/>
        </p:nvSpPr>
        <p:spPr>
          <a:xfrm>
            <a:off x="4770300" y="1485475"/>
            <a:ext cx="446100" cy="21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0"/>
          <p:cNvSpPr txBox="1"/>
          <p:nvPr/>
        </p:nvSpPr>
        <p:spPr>
          <a:xfrm>
            <a:off x="4719175" y="1452088"/>
            <a:ext cx="68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투숙인원</a:t>
            </a:r>
            <a:endParaRPr b="1"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1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1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6" name="Google Shape;1106;p71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플래너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일정 전체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일정 유형 리스트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90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107" name="Google Shape;1107;p7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108" name="Google Shape;1108;p71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109" name="Google Shape;1109;p71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플래너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p71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기준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유형, 회원 이름, 회원 아이디를 통해서 검색하고자 하는 회원 정보 검색할 수 있음.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만일 여행 유형으로 기준을 변경한다면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하단처럼 콤보박스로 변환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일정표 코드 &amp; 시작일 &amp; 종료일 &amp; 공유 상태 &amp; 구인 진행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같은 경우는 멤버 기준으로 설계된 테이블에서 정보를 가져오는 형태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아이디, 회원 이름, 성별은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 정보 테이블에서 가져옴.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등록 ]을 클릭한 경우 수정된 데이터를 저장할 수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초기화 ]를 클릭한 경우 수정하려는 데이터가 다시 예전 데이터 값으로 복구 시킴.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** 만일 데이터 수정한 것을 등록하지 않는 경우 완전 이전 데이터로 복구 시킴. **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요약: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[ 등록 ] = CTRL + S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1" name="Google Shape;1111;p71"/>
          <p:cNvSpPr/>
          <p:nvPr/>
        </p:nvSpPr>
        <p:spPr>
          <a:xfrm>
            <a:off x="5447450" y="42167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112" name="Google Shape;1112;p71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플래너 관리 &gt; 일정 전체 관리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113" name="Google Shape;1113;p71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114" name="Google Shape;1114;p71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115" name="Google Shape;1115;p71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116" name="Google Shape;1116;p71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전체 일정 리스트</a:t>
            </a:r>
            <a:endParaRPr b="1" sz="1200"/>
          </a:p>
        </p:txBody>
      </p:sp>
      <p:sp>
        <p:nvSpPr>
          <p:cNvPr id="1117" name="Google Shape;1117;p71"/>
          <p:cNvSpPr/>
          <p:nvPr/>
        </p:nvSpPr>
        <p:spPr>
          <a:xfrm>
            <a:off x="6108400" y="42167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118" name="Google Shape;1118;p71"/>
          <p:cNvGraphicFramePr/>
          <p:nvPr/>
        </p:nvGraphicFramePr>
        <p:xfrm>
          <a:off x="1456313" y="135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337450"/>
                <a:gridCol w="545275"/>
                <a:gridCol w="478800"/>
                <a:gridCol w="576275"/>
                <a:gridCol w="394550"/>
                <a:gridCol w="370100"/>
                <a:gridCol w="369525"/>
                <a:gridCol w="409050"/>
                <a:gridCol w="675250"/>
                <a:gridCol w="654425"/>
                <a:gridCol w="330800"/>
                <a:gridCol w="288450"/>
                <a:gridCol w="288450"/>
              </a:tblGrid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IDX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일정표 코드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이름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회원ID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성별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여행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현재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최대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시작일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종료일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공유상태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구인진행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P40001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2020-05-10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2021-06-15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2021-05-30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P50001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2021-06-03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김소라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rlathfk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송주리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thdwnfl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P20001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김형곤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tjdmldud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2021-07-16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9" name="Google Shape;1119;p71"/>
          <p:cNvSpPr/>
          <p:nvPr/>
        </p:nvSpPr>
        <p:spPr>
          <a:xfrm>
            <a:off x="5034325" y="969700"/>
            <a:ext cx="16077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1"/>
          <p:cNvSpPr/>
          <p:nvPr/>
        </p:nvSpPr>
        <p:spPr>
          <a:xfrm>
            <a:off x="6686800" y="969700"/>
            <a:ext cx="4485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1"/>
          <p:cNvSpPr txBox="1"/>
          <p:nvPr/>
        </p:nvSpPr>
        <p:spPr>
          <a:xfrm>
            <a:off x="6680775" y="884350"/>
            <a:ext cx="62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</a:t>
            </a:r>
            <a:endParaRPr sz="1000"/>
          </a:p>
        </p:txBody>
      </p:sp>
      <p:sp>
        <p:nvSpPr>
          <p:cNvPr id="1122" name="Google Shape;1122;p71"/>
          <p:cNvSpPr/>
          <p:nvPr/>
        </p:nvSpPr>
        <p:spPr>
          <a:xfrm>
            <a:off x="4315150" y="967225"/>
            <a:ext cx="6222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기준</a:t>
            </a:r>
            <a:endParaRPr sz="1100"/>
          </a:p>
        </p:txBody>
      </p:sp>
      <p:sp>
        <p:nvSpPr>
          <p:cNvPr id="1123" name="Google Shape;1123;p71"/>
          <p:cNvSpPr/>
          <p:nvPr/>
        </p:nvSpPr>
        <p:spPr>
          <a:xfrm>
            <a:off x="4783600" y="967225"/>
            <a:ext cx="1575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1"/>
          <p:cNvSpPr/>
          <p:nvPr/>
        </p:nvSpPr>
        <p:spPr>
          <a:xfrm>
            <a:off x="4787350" y="990175"/>
            <a:ext cx="150000" cy="12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1"/>
          <p:cNvSpPr/>
          <p:nvPr/>
        </p:nvSpPr>
        <p:spPr>
          <a:xfrm>
            <a:off x="7384325" y="1504450"/>
            <a:ext cx="1018800" cy="1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여행 유형</a:t>
            </a:r>
            <a:endParaRPr sz="1100"/>
          </a:p>
        </p:txBody>
      </p:sp>
      <p:sp>
        <p:nvSpPr>
          <p:cNvPr id="1126" name="Google Shape;1126;p71"/>
          <p:cNvSpPr/>
          <p:nvPr/>
        </p:nvSpPr>
        <p:spPr>
          <a:xfrm>
            <a:off x="8553075" y="1504450"/>
            <a:ext cx="3357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1"/>
          <p:cNvSpPr/>
          <p:nvPr/>
        </p:nvSpPr>
        <p:spPr>
          <a:xfrm flipH="1">
            <a:off x="8253125" y="1504450"/>
            <a:ext cx="1500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1"/>
          <p:cNvSpPr/>
          <p:nvPr/>
        </p:nvSpPr>
        <p:spPr>
          <a:xfrm>
            <a:off x="8253125" y="1532200"/>
            <a:ext cx="150000" cy="12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1"/>
          <p:cNvSpPr txBox="1"/>
          <p:nvPr/>
        </p:nvSpPr>
        <p:spPr>
          <a:xfrm>
            <a:off x="8521800" y="1423900"/>
            <a:ext cx="62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5" y="408825"/>
            <a:ext cx="2691775" cy="4576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양방향 사선" id="135" name="Google Shape;135;p18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91775" y="942325"/>
            <a:ext cx="837600" cy="10209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91775" y="859775"/>
            <a:ext cx="2691900" cy="12606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0" y="859775"/>
            <a:ext cx="4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/>
          </a:p>
        </p:txBody>
      </p:sp>
      <p:sp>
        <p:nvSpPr>
          <p:cNvPr id="140" name="Google Shape;140;p18"/>
          <p:cNvSpPr txBox="1"/>
          <p:nvPr/>
        </p:nvSpPr>
        <p:spPr>
          <a:xfrm>
            <a:off x="2368775" y="859775"/>
            <a:ext cx="4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sz="1200"/>
          </a:p>
        </p:txBody>
      </p:sp>
      <p:sp>
        <p:nvSpPr>
          <p:cNvPr id="141" name="Google Shape;141;p18"/>
          <p:cNvSpPr/>
          <p:nvPr/>
        </p:nvSpPr>
        <p:spPr>
          <a:xfrm>
            <a:off x="91775" y="2048000"/>
            <a:ext cx="2774400" cy="3078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7315350" y="558225"/>
            <a:ext cx="1828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검색레이아웃(항공, 숙박, 음식점)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각 검색항목 조건으로 검색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1" lang="ko" sz="80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슬라이드 구역을 </a:t>
            </a:r>
            <a:r>
              <a:rPr b="1" lang="ko" sz="8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js를 사용해서 이미지 슬라이드를 보여줌 각종 이벤트 공지사항 등을 넘기면서 나타냄</a:t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 여행 동료를 구하려는 사람이 자신의 일정을 보여주어 원하는 일정이 있으면 같이 여행을 할 수 있도록 설계</a:t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④숙박 맛집 명소등을 지도에 간략히 나타내어 보기 편하게 표현 </a:t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⑤인기 관광 명소를 랜덤으로 3~4개씩 띄워주고 체크박스를 선택후 담기 버튼을 누르면 마이페이지에 있는 여행 플랜에 일정이 추가</a:t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 추천순 인기순 조회순 기준으로 통계내서 정렬했기 때문에 상당히 힙한 여행 플랜을 소개 </a:t>
            </a:r>
            <a:endParaRPr b="1" sz="8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-102475" y="2017250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144" name="Google Shape;144;p18"/>
          <p:cNvSpPr txBox="1"/>
          <p:nvPr/>
        </p:nvSpPr>
        <p:spPr>
          <a:xfrm>
            <a:off x="-102475" y="2440575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145" name="Google Shape;145;p18"/>
          <p:cNvSpPr txBox="1"/>
          <p:nvPr/>
        </p:nvSpPr>
        <p:spPr>
          <a:xfrm>
            <a:off x="1830113" y="2387100"/>
            <a:ext cx="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  <p:sp>
        <p:nvSpPr>
          <p:cNvPr id="146" name="Google Shape;146;p18"/>
          <p:cNvSpPr txBox="1"/>
          <p:nvPr/>
        </p:nvSpPr>
        <p:spPr>
          <a:xfrm>
            <a:off x="-71719" y="3483650"/>
            <a:ext cx="39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 </a:t>
            </a:r>
            <a:endParaRPr sz="1200"/>
          </a:p>
        </p:txBody>
      </p:sp>
      <p:sp>
        <p:nvSpPr>
          <p:cNvPr id="147" name="Google Shape;147;p18"/>
          <p:cNvSpPr txBox="1"/>
          <p:nvPr/>
        </p:nvSpPr>
        <p:spPr>
          <a:xfrm>
            <a:off x="3449375" y="1186500"/>
            <a:ext cx="272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"메인 화면" 상품 리스트 사진 크기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가로: 321px 세로: 488px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"플래너 전체" 상품 리스트 사진 크기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가로: 341px  세로: 399px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플래너 "일정 만들기" 여행지 검색 사진 크기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가로 : 125px  세로: 125px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제주도 "지도" 사진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- 메인화면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가로: 1012px  세로: 1181px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- 플래너_일정 만들기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가로 : 1087px  세로: 749px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2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2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72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플래너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일정 전체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일정 유형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90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137" name="Google Shape;1137;p72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138" name="Google Shape;1138;p72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139" name="Google Shape;1139;p72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플래너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72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레코드를 클릭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시에 해당 레코드에 있는 정보로 조건을 넣어 해당 일정에 대한 간단한 정보(회원이름, 성비율, 여행일수, 전체 혹은 해당 날짜별로 넣은 장소 개수)를 볼 수가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]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기능: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강제로 [공유 상태] 해제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40799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Char char="-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추진자가 광고성 의미를 둔 경우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40799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Char char="-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오류 발생으로 인해 회원의 요청으로 변경을 희망하는 경우.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40799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Char char="-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담아놓은 일정 중에 운영이 중단이 되었을 때 변경.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1" name="Google Shape;1141;p72"/>
          <p:cNvSpPr/>
          <p:nvPr/>
        </p:nvSpPr>
        <p:spPr>
          <a:xfrm>
            <a:off x="5447450" y="4369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142" name="Google Shape;1142;p72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플래너 관리 &gt; 일정 전체 관리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143" name="Google Shape;1143;p72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144" name="Google Shape;1144;p72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145" name="Google Shape;1145;p72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146" name="Google Shape;1146;p72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전체 일정 리스트</a:t>
            </a:r>
            <a:endParaRPr b="1" sz="1200"/>
          </a:p>
        </p:txBody>
      </p:sp>
      <p:sp>
        <p:nvSpPr>
          <p:cNvPr id="1147" name="Google Shape;1147;p72"/>
          <p:cNvSpPr/>
          <p:nvPr/>
        </p:nvSpPr>
        <p:spPr>
          <a:xfrm>
            <a:off x="6108400" y="4369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148" name="Google Shape;1148;p72"/>
          <p:cNvGraphicFramePr/>
          <p:nvPr/>
        </p:nvGraphicFramePr>
        <p:xfrm>
          <a:off x="1456313" y="13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337450"/>
                <a:gridCol w="545275"/>
                <a:gridCol w="478800"/>
                <a:gridCol w="576275"/>
                <a:gridCol w="394550"/>
                <a:gridCol w="370100"/>
                <a:gridCol w="369525"/>
                <a:gridCol w="409050"/>
                <a:gridCol w="675250"/>
                <a:gridCol w="654425"/>
                <a:gridCol w="330800"/>
                <a:gridCol w="288450"/>
                <a:gridCol w="288450"/>
              </a:tblGrid>
              <a:tr h="33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IDX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일정표 코드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이름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회원ID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성별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여행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현재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최대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시작일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종료일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공유상태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구인진행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3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P40001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2020-05-10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2021-06-15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2021-05-30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P50001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2021-06-03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김소라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rlathfk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송주리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thdwnfl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P30001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김형곤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rlagudrhs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8850">
                <a:tc gridSpan="1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  </a:t>
                      </a:r>
                      <a:r>
                        <a:rPr lang="ko" sz="800"/>
                        <a:t>회원 [5명] : 김형곤, 김소라, 서상원, 송주리, 홍길동    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성 비율:      남성 3명 여성 2명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 여행일 수:   2박 3일    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49" name="Google Shape;1149;p72"/>
          <p:cNvSpPr/>
          <p:nvPr/>
        </p:nvSpPr>
        <p:spPr>
          <a:xfrm>
            <a:off x="5034325" y="969700"/>
            <a:ext cx="16077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2"/>
          <p:cNvSpPr/>
          <p:nvPr/>
        </p:nvSpPr>
        <p:spPr>
          <a:xfrm>
            <a:off x="6686800" y="969700"/>
            <a:ext cx="4485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2"/>
          <p:cNvSpPr txBox="1"/>
          <p:nvPr/>
        </p:nvSpPr>
        <p:spPr>
          <a:xfrm>
            <a:off x="6680775" y="884350"/>
            <a:ext cx="62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</a:t>
            </a:r>
            <a:endParaRPr sz="1000"/>
          </a:p>
        </p:txBody>
      </p:sp>
      <p:sp>
        <p:nvSpPr>
          <p:cNvPr id="1152" name="Google Shape;1152;p72"/>
          <p:cNvSpPr/>
          <p:nvPr/>
        </p:nvSpPr>
        <p:spPr>
          <a:xfrm>
            <a:off x="4315150" y="967225"/>
            <a:ext cx="6222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기준</a:t>
            </a:r>
            <a:endParaRPr sz="1100"/>
          </a:p>
        </p:txBody>
      </p:sp>
      <p:sp>
        <p:nvSpPr>
          <p:cNvPr id="1153" name="Google Shape;1153;p72"/>
          <p:cNvSpPr/>
          <p:nvPr/>
        </p:nvSpPr>
        <p:spPr>
          <a:xfrm>
            <a:off x="4783600" y="967225"/>
            <a:ext cx="1575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72"/>
          <p:cNvSpPr/>
          <p:nvPr/>
        </p:nvSpPr>
        <p:spPr>
          <a:xfrm>
            <a:off x="4787350" y="990175"/>
            <a:ext cx="150000" cy="12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5" name="Google Shape;1155;p72"/>
          <p:cNvGraphicFramePr/>
          <p:nvPr/>
        </p:nvGraphicFramePr>
        <p:xfrm>
          <a:off x="4158800" y="331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595300"/>
                <a:gridCol w="595300"/>
                <a:gridCol w="595300"/>
                <a:gridCol w="595300"/>
                <a:gridCol w="595300"/>
              </a:tblGrid>
              <a:tr h="14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종류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전체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D-1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D-2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D-3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4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숙박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맛집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명소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rgbClr val="FFFFFF"/>
                          </a:solidFill>
                        </a:rPr>
                        <a:t>전체</a:t>
                      </a:r>
                      <a:endParaRPr b="1"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8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6" name="Google Shape;1156;p72"/>
          <p:cNvSpPr/>
          <p:nvPr/>
        </p:nvSpPr>
        <p:spPr>
          <a:xfrm>
            <a:off x="1527325" y="3956675"/>
            <a:ext cx="6222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수정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3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유형별 일정 리스트 관리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찾아보고 싶은 레코드를 클릭하면 상세 정보 나옴.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가능함.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등록과 초기화를 통해 최종 결정이 가능.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즉, 일정 전체 리스트 관리처럼 같은 기능을 구현이 가능하며 전체 일정 리스트의 개수가 얼마나 있는지 한눈에 알아볼 수가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73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3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64" name="Google Shape;1164;p73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플래너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일정 전체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일정 유형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90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165" name="Google Shape;1165;p7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166" name="Google Shape;1166;p73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167" name="Google Shape;1167;p73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플래너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73"/>
          <p:cNvSpPr/>
          <p:nvPr/>
        </p:nvSpPr>
        <p:spPr>
          <a:xfrm>
            <a:off x="5447450" y="42167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169" name="Google Shape;1169;p73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플래너 관리 &gt; 일정 유형 리스트 관리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170" name="Google Shape;1170;p73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171" name="Google Shape;1171;p73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172" name="Google Shape;1172;p73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173" name="Google Shape;1173;p73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유형별</a:t>
            </a:r>
            <a:r>
              <a:rPr b="1" lang="ko" sz="1200"/>
              <a:t> 일정 리스트</a:t>
            </a:r>
            <a:endParaRPr b="1" sz="1200"/>
          </a:p>
        </p:txBody>
      </p:sp>
      <p:sp>
        <p:nvSpPr>
          <p:cNvPr id="1174" name="Google Shape;1174;p73"/>
          <p:cNvSpPr/>
          <p:nvPr/>
        </p:nvSpPr>
        <p:spPr>
          <a:xfrm>
            <a:off x="6108400" y="42167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175" name="Google Shape;1175;p73"/>
          <p:cNvGraphicFramePr/>
          <p:nvPr/>
        </p:nvGraphicFramePr>
        <p:xfrm>
          <a:off x="1453938" y="263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337450"/>
                <a:gridCol w="545275"/>
                <a:gridCol w="478800"/>
                <a:gridCol w="576275"/>
                <a:gridCol w="394550"/>
                <a:gridCol w="370100"/>
                <a:gridCol w="369525"/>
                <a:gridCol w="409050"/>
                <a:gridCol w="675250"/>
                <a:gridCol w="654425"/>
                <a:gridCol w="330800"/>
                <a:gridCol w="288450"/>
                <a:gridCol w="288450"/>
              </a:tblGrid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IDX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일정표 코드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이름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회원ID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성별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여행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현재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최대 인원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시작일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종료일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공유상태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구인진행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FFFF"/>
                          </a:solidFill>
                        </a:rPr>
                        <a:t>회원 유형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서상원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tjtkddnjs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2021-05-30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김소라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rlathfk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P10001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송주리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thdwnfl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2021-07-20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6" name="Google Shape;1176;p73"/>
          <p:cNvSpPr/>
          <p:nvPr/>
        </p:nvSpPr>
        <p:spPr>
          <a:xfrm>
            <a:off x="4525925" y="1118563"/>
            <a:ext cx="1018800" cy="1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여행 유형</a:t>
            </a:r>
            <a:endParaRPr sz="1100"/>
          </a:p>
        </p:txBody>
      </p:sp>
      <p:sp>
        <p:nvSpPr>
          <p:cNvPr id="1177" name="Google Shape;1177;p73"/>
          <p:cNvSpPr/>
          <p:nvPr/>
        </p:nvSpPr>
        <p:spPr>
          <a:xfrm>
            <a:off x="5690150" y="1123363"/>
            <a:ext cx="3357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3"/>
          <p:cNvSpPr/>
          <p:nvPr/>
        </p:nvSpPr>
        <p:spPr>
          <a:xfrm flipH="1">
            <a:off x="5447450" y="1123363"/>
            <a:ext cx="1500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3"/>
          <p:cNvSpPr/>
          <p:nvPr/>
        </p:nvSpPr>
        <p:spPr>
          <a:xfrm>
            <a:off x="5447450" y="1146313"/>
            <a:ext cx="150000" cy="12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73"/>
          <p:cNvSpPr txBox="1"/>
          <p:nvPr/>
        </p:nvSpPr>
        <p:spPr>
          <a:xfrm>
            <a:off x="5610225" y="1038013"/>
            <a:ext cx="62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</a:t>
            </a:r>
            <a:endParaRPr sz="1000"/>
          </a:p>
        </p:txBody>
      </p:sp>
      <p:graphicFrame>
        <p:nvGraphicFramePr>
          <p:cNvPr id="1181" name="Google Shape;1181;p73"/>
          <p:cNvGraphicFramePr/>
          <p:nvPr/>
        </p:nvGraphicFramePr>
        <p:xfrm>
          <a:off x="1486163" y="15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565250"/>
                <a:gridCol w="656200"/>
                <a:gridCol w="684125"/>
                <a:gridCol w="628900"/>
                <a:gridCol w="609775"/>
                <a:gridCol w="630350"/>
                <a:gridCol w="619800"/>
                <a:gridCol w="669200"/>
                <a:gridCol w="622575"/>
              </a:tblGrid>
              <a:tr h="21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전체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8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0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2" name="Google Shape;1182;p73"/>
          <p:cNvSpPr txBox="1"/>
          <p:nvPr/>
        </p:nvSpPr>
        <p:spPr>
          <a:xfrm>
            <a:off x="1637325" y="2119875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[ 1 ] 휴식과 치유여행</a:t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4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74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9" name="Google Shape;1189;p74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190" name="Google Shape;1190;p74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191" name="Google Shape;1191;p74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192" name="Google Shape;1192;p74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 - 음식점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74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식당 리스트 메뉴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음식점 식당명과 지역을 기준으로 검색 가능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</a:t>
            </a: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 리스트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리스트 형태로 노출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식당코드 클릭 시 식당 수정 페이지로 이동 가능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[등록] 버튼 클릭 시 식당 등록페이지로 이동됨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74"/>
          <p:cNvSpPr/>
          <p:nvPr/>
        </p:nvSpPr>
        <p:spPr>
          <a:xfrm>
            <a:off x="6514250" y="1702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195" name="Google Shape;1195;p74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음식점 리스트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196" name="Google Shape;1196;p74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197" name="Google Shape;1197;p74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198" name="Google Shape;1198;p74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199" name="Google Shape;1199;p74"/>
          <p:cNvSpPr txBox="1"/>
          <p:nvPr/>
        </p:nvSpPr>
        <p:spPr>
          <a:xfrm>
            <a:off x="14305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제주정보 - 음식점 리스트</a:t>
            </a:r>
            <a:endParaRPr b="1" sz="1200"/>
          </a:p>
        </p:txBody>
      </p:sp>
      <p:sp>
        <p:nvSpPr>
          <p:cNvPr id="1200" name="Google Shape;1200;p74"/>
          <p:cNvSpPr txBox="1"/>
          <p:nvPr/>
        </p:nvSpPr>
        <p:spPr>
          <a:xfrm>
            <a:off x="975675" y="15229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pic>
        <p:nvPicPr>
          <p:cNvPr id="1201" name="Google Shape;12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00" y="2039221"/>
            <a:ext cx="5801424" cy="78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74"/>
          <p:cNvSpPr/>
          <p:nvPr/>
        </p:nvSpPr>
        <p:spPr>
          <a:xfrm>
            <a:off x="1430725" y="1204775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4"/>
          <p:cNvSpPr/>
          <p:nvPr/>
        </p:nvSpPr>
        <p:spPr>
          <a:xfrm>
            <a:off x="6573081" y="1305138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04" name="Google Shape;1204;p74"/>
          <p:cNvSpPr/>
          <p:nvPr/>
        </p:nvSpPr>
        <p:spPr>
          <a:xfrm>
            <a:off x="6035638" y="1305138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05" name="Google Shape;1205;p74"/>
          <p:cNvSpPr/>
          <p:nvPr/>
        </p:nvSpPr>
        <p:spPr>
          <a:xfrm>
            <a:off x="1881411" y="1319600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aphicFrame>
        <p:nvGraphicFramePr>
          <p:cNvPr id="1206" name="Google Shape;1206;p74"/>
          <p:cNvGraphicFramePr/>
          <p:nvPr/>
        </p:nvGraphicFramePr>
        <p:xfrm>
          <a:off x="1471450" y="12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595225"/>
                <a:gridCol w="662850"/>
                <a:gridCol w="894700"/>
                <a:gridCol w="3945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식당명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          지역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7" name="Google Shape;1207;p74"/>
          <p:cNvSpPr/>
          <p:nvPr/>
        </p:nvSpPr>
        <p:spPr>
          <a:xfrm>
            <a:off x="3770623" y="1313350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1208" name="Google Shape;1208;p74"/>
          <p:cNvSpPr txBox="1"/>
          <p:nvPr/>
        </p:nvSpPr>
        <p:spPr>
          <a:xfrm>
            <a:off x="4329488" y="1258900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1209" name="Google Shape;1209;p74"/>
          <p:cNvSpPr txBox="1"/>
          <p:nvPr/>
        </p:nvSpPr>
        <p:spPr>
          <a:xfrm>
            <a:off x="1430725" y="9815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0" name="Google Shape;1210;p74"/>
          <p:cNvSpPr txBox="1"/>
          <p:nvPr/>
        </p:nvSpPr>
        <p:spPr>
          <a:xfrm>
            <a:off x="1589925" y="241167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5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5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7" name="Google Shape;1217;p75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218" name="Google Shape;1218;p7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219" name="Google Shape;1219;p75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220" name="Google Shape;1220;p75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 음식점 등록 페이지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75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제주정보(음식) 관리 탭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새글 등록과 후기 리스트로 나뉜다.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음식점에 대한 상세정보 입력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모든값은 필수 입력 값이며,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파일은 매장사진, 음식사진 등으로 첨부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해시태그는 여행일정에 다녀간 곳의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DB로 사용되기 때문에 3개까진 필수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후기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리스트 형태로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[후기리스트 &gt; 이동] 클릭 시 후기리스트의 전체 리스트 볼 수 있는 페이지로 이동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75"/>
          <p:cNvSpPr/>
          <p:nvPr/>
        </p:nvSpPr>
        <p:spPr>
          <a:xfrm>
            <a:off x="544745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23" name="Google Shape;1223;p75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음식점 리스트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224" name="Google Shape;1224;p75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225" name="Google Shape;1225;p75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226" name="Google Shape;1226;p75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227" name="Google Shape;1227;p75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제주정보 음식점 등록 페이지</a:t>
            </a:r>
            <a:endParaRPr b="1" sz="1200"/>
          </a:p>
        </p:txBody>
      </p:sp>
      <p:sp>
        <p:nvSpPr>
          <p:cNvPr id="1228" name="Google Shape;1228;p75"/>
          <p:cNvSpPr txBox="1"/>
          <p:nvPr/>
        </p:nvSpPr>
        <p:spPr>
          <a:xfrm>
            <a:off x="975675" y="15229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229" name="Google Shape;1229;p75"/>
          <p:cNvSpPr txBox="1"/>
          <p:nvPr/>
        </p:nvSpPr>
        <p:spPr>
          <a:xfrm>
            <a:off x="1430725" y="7529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0" name="Google Shape;1230;p75"/>
          <p:cNvSpPr txBox="1"/>
          <p:nvPr/>
        </p:nvSpPr>
        <p:spPr>
          <a:xfrm>
            <a:off x="1474425" y="362487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  <p:sp>
        <p:nvSpPr>
          <p:cNvPr id="1231" name="Google Shape;1231;p75"/>
          <p:cNvSpPr/>
          <p:nvPr/>
        </p:nvSpPr>
        <p:spPr>
          <a:xfrm>
            <a:off x="610840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pic>
        <p:nvPicPr>
          <p:cNvPr id="1232" name="Google Shape;12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275" y="1103978"/>
            <a:ext cx="5043587" cy="296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6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6"/>
          <p:cNvSpPr/>
          <p:nvPr/>
        </p:nvSpPr>
        <p:spPr>
          <a:xfrm>
            <a:off x="1430725" y="1204775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9" name="Google Shape;1239;p76"/>
          <p:cNvGraphicFramePr/>
          <p:nvPr/>
        </p:nvGraphicFramePr>
        <p:xfrm>
          <a:off x="1471450" y="12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595225"/>
                <a:gridCol w="662850"/>
                <a:gridCol w="894700"/>
                <a:gridCol w="3945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식당명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          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0" name="Google Shape;1240;p76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1" name="Google Shape;1241;p76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242" name="Google Shape;1242;p7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243" name="Google Shape;1243;p76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244" name="Google Shape;1244;p76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 - 식당 음식점 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76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제주정보(음식) 관리 탭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새글 등록과 후기 리스트로 나뉜다.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음식점을 기준으로 검색이 가능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</a:t>
            </a: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후기 리스트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리스트 형태로 노출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악성 후기일 경우 체크박스를 이용해 삭제 처리가 가능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76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음식점 후기 리스트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247" name="Google Shape;1247;p76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248" name="Google Shape;1248;p76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249" name="Google Shape;1249;p76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250" name="Google Shape;1250;p76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제주정보 음식점 후기 리스트</a:t>
            </a:r>
            <a:endParaRPr b="1" sz="1200"/>
          </a:p>
        </p:txBody>
      </p:sp>
      <p:sp>
        <p:nvSpPr>
          <p:cNvPr id="1251" name="Google Shape;1251;p76"/>
          <p:cNvSpPr txBox="1"/>
          <p:nvPr/>
        </p:nvSpPr>
        <p:spPr>
          <a:xfrm>
            <a:off x="975675" y="15229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252" name="Google Shape;1252;p76"/>
          <p:cNvSpPr txBox="1"/>
          <p:nvPr/>
        </p:nvSpPr>
        <p:spPr>
          <a:xfrm>
            <a:off x="1430725" y="9053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3" name="Google Shape;1253;p76"/>
          <p:cNvSpPr txBox="1"/>
          <p:nvPr/>
        </p:nvSpPr>
        <p:spPr>
          <a:xfrm>
            <a:off x="1398225" y="171987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  <p:pic>
        <p:nvPicPr>
          <p:cNvPr id="1254" name="Google Shape;12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425" y="2056272"/>
            <a:ext cx="5752500" cy="8786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5" name="Google Shape;1255;p76"/>
          <p:cNvSpPr/>
          <p:nvPr/>
        </p:nvSpPr>
        <p:spPr>
          <a:xfrm>
            <a:off x="6573081" y="1305138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56" name="Google Shape;1256;p76"/>
          <p:cNvSpPr/>
          <p:nvPr/>
        </p:nvSpPr>
        <p:spPr>
          <a:xfrm>
            <a:off x="6035638" y="1305138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57" name="Google Shape;1257;p76"/>
          <p:cNvSpPr/>
          <p:nvPr/>
        </p:nvSpPr>
        <p:spPr>
          <a:xfrm>
            <a:off x="1976661" y="13208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58" name="Google Shape;1258;p76"/>
          <p:cNvSpPr/>
          <p:nvPr/>
        </p:nvSpPr>
        <p:spPr>
          <a:xfrm>
            <a:off x="6514250" y="17021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7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5" name="Google Shape;1265;p77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-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266" name="Google Shape;1266;p77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267" name="Google Shape;1267;p77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268" name="Google Shape;1268;p77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</a:t>
            </a:r>
            <a:r>
              <a:rPr b="1" lang="ko" sz="1000">
                <a:solidFill>
                  <a:schemeClr val="dk1"/>
                </a:solidFill>
              </a:rPr>
              <a:t>(관광지)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9" name="Google Shape;1269;p77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후기 db 검색 가능.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작성자, 내용, 매장 분류 검색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검색조건 초기화 버튼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후기 리스트 DB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글번호, 작성자, 글제목, 후기내용,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첨부 후기 사진, 게시일 받아옴.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</a:t>
            </a: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악성 후기일 경우 삭제처리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삭제시 삭제처리자, 처리일자 DB 기록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0" name="Google Shape;1270;p77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관광지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271" name="Google Shape;1271;p77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272" name="Google Shape;1272;p77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273" name="Google Shape;1273;p77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274" name="Google Shape;1274;p77"/>
          <p:cNvSpPr/>
          <p:nvPr/>
        </p:nvSpPr>
        <p:spPr>
          <a:xfrm>
            <a:off x="1430725" y="769850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7"/>
          <p:cNvSpPr/>
          <p:nvPr/>
        </p:nvSpPr>
        <p:spPr>
          <a:xfrm>
            <a:off x="6573081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76" name="Google Shape;1276;p77"/>
          <p:cNvSpPr/>
          <p:nvPr/>
        </p:nvSpPr>
        <p:spPr>
          <a:xfrm>
            <a:off x="6035638" y="8702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277" name="Google Shape;1277;p77"/>
          <p:cNvGraphicFramePr/>
          <p:nvPr/>
        </p:nvGraphicFramePr>
        <p:xfrm>
          <a:off x="1471450" y="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62475"/>
                <a:gridCol w="478625"/>
                <a:gridCol w="595225"/>
                <a:gridCol w="662850"/>
                <a:gridCol w="894700"/>
                <a:gridCol w="394575"/>
              </a:tblGrid>
              <a:tr h="2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제목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[검색]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         </a:t>
                      </a: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 분류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8" name="Google Shape;1278;p77"/>
          <p:cNvSpPr/>
          <p:nvPr/>
        </p:nvSpPr>
        <p:spPr>
          <a:xfrm>
            <a:off x="1881411" y="8846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79" name="Google Shape;1279;p77"/>
          <p:cNvSpPr/>
          <p:nvPr/>
        </p:nvSpPr>
        <p:spPr>
          <a:xfrm>
            <a:off x="3770623" y="878425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1280" name="Google Shape;1280;p77"/>
          <p:cNvSpPr txBox="1"/>
          <p:nvPr/>
        </p:nvSpPr>
        <p:spPr>
          <a:xfrm>
            <a:off x="4329488" y="823975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1281" name="Google Shape;1281;p77"/>
          <p:cNvSpPr/>
          <p:nvPr/>
        </p:nvSpPr>
        <p:spPr>
          <a:xfrm>
            <a:off x="1461563" y="1255450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7"/>
          <p:cNvSpPr txBox="1"/>
          <p:nvPr/>
        </p:nvSpPr>
        <p:spPr>
          <a:xfrm>
            <a:off x="1471450" y="1255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  <p:sp>
        <p:nvSpPr>
          <p:cNvPr id="1283" name="Google Shape;1283;p77"/>
          <p:cNvSpPr txBox="1"/>
          <p:nvPr/>
        </p:nvSpPr>
        <p:spPr>
          <a:xfrm>
            <a:off x="1792925" y="12709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제주정보(관광지) </a:t>
            </a:r>
            <a:r>
              <a:rPr b="1" lang="ko" sz="1200"/>
              <a:t> 리스트</a:t>
            </a:r>
            <a:endParaRPr b="1" sz="1200"/>
          </a:p>
        </p:txBody>
      </p:sp>
      <p:sp>
        <p:nvSpPr>
          <p:cNvPr id="1284" name="Google Shape;1284;p77"/>
          <p:cNvSpPr txBox="1"/>
          <p:nvPr/>
        </p:nvSpPr>
        <p:spPr>
          <a:xfrm>
            <a:off x="1216150" y="765075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6526875" y="14876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86" name="Google Shape;1286;p77"/>
          <p:cNvSpPr txBox="1"/>
          <p:nvPr/>
        </p:nvSpPr>
        <p:spPr>
          <a:xfrm>
            <a:off x="6055600" y="1371550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7" name="Google Shape;12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50" y="1829250"/>
            <a:ext cx="5633825" cy="1223375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8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8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94" name="Google Shape;1294;p78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-</a:t>
                      </a: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295" name="Google Shape;1295;p78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296" name="Google Shape;1296;p78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297" name="Google Shape;1297;p78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제주정보(관광지) 글 등록 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78"/>
          <p:cNvSpPr txBox="1"/>
          <p:nvPr/>
        </p:nvSpPr>
        <p:spPr>
          <a:xfrm>
            <a:off x="728750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제주정보(관광지) 관리 탭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리스트에 추가할 관광지 DB작성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관광지에 대한 상세정보 입력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모든값은 필수 입력 값이며,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파일은 매장사진, 음식사진 등으로 첨부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해시태그는 여행일정에 다녀간 곳의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DB로 사용되기 때문에 3개까진 필수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78"/>
          <p:cNvSpPr/>
          <p:nvPr/>
        </p:nvSpPr>
        <p:spPr>
          <a:xfrm>
            <a:off x="544745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00" name="Google Shape;1300;p78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관광지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301" name="Google Shape;1301;p78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302" name="Google Shape;1302;p78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303" name="Google Shape;1303;p78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304" name="Google Shape;1304;p78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제주정보(관광지) 글 등록 </a:t>
            </a:r>
            <a:endParaRPr b="1" sz="1200"/>
          </a:p>
        </p:txBody>
      </p:sp>
      <p:sp>
        <p:nvSpPr>
          <p:cNvPr id="1305" name="Google Shape;1305;p78"/>
          <p:cNvSpPr txBox="1"/>
          <p:nvPr/>
        </p:nvSpPr>
        <p:spPr>
          <a:xfrm>
            <a:off x="975675" y="15229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306" name="Google Shape;1306;p78"/>
          <p:cNvSpPr txBox="1"/>
          <p:nvPr/>
        </p:nvSpPr>
        <p:spPr>
          <a:xfrm>
            <a:off x="1430725" y="752950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7" name="Google Shape;1307;p78"/>
          <p:cNvSpPr/>
          <p:nvPr/>
        </p:nvSpPr>
        <p:spPr>
          <a:xfrm>
            <a:off x="610840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pic>
        <p:nvPicPr>
          <p:cNvPr id="1308" name="Google Shape;13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850" y="1306275"/>
            <a:ext cx="5523576" cy="21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9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전체</a:t>
            </a:r>
            <a:endParaRPr/>
          </a:p>
        </p:txBody>
      </p:sp>
      <p:sp>
        <p:nvSpPr>
          <p:cNvPr id="1314" name="Google Shape;1314;p79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15" name="Google Shape;1315;p79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- 음식점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음식점 후기 리스트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관광지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전체 지점 리스트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5400">
                <a:tc vMerge="1"/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316" name="Google Shape;1316;p79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317" name="Google Shape;1317;p79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318" name="Google Shape;1318;p79"/>
          <p:cNvSpPr txBox="1"/>
          <p:nvPr/>
        </p:nvSpPr>
        <p:spPr>
          <a:xfrm>
            <a:off x="5517075" y="702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제주정보(관광지) 글 등록 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9" name="Google Shape;1319;p79"/>
          <p:cNvSpPr txBox="1"/>
          <p:nvPr/>
        </p:nvSpPr>
        <p:spPr>
          <a:xfrm>
            <a:off x="728750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플래너 일정 만들기에 필요한 마스터코드 관리하는 곳.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분류에는 음식점, 명소, 숙박이라는 카테고리가 존재.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제목은 상호명을 기준으로 찾을 수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플러내 일정 만들기에선 일정에 장소를 추가할 경우 조건은 운영 중인 지점만 일정에 추가할 수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즉, 운영이란 영업 시간이 끝나서 들어갈 수 없는 상태가 아니라 폐업했을 경우를 나타낸다.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지점을 옮기는 경우는 수정을 통해서 주소를 따로 지정할 수 있으며 프랜차이즈 같은 경우는 동일한 상호명이 들어갈 수 있지만 지역 호은 다른 마스터 코드를 받아서 지점을 등록할 수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중간에 있는 표 같은 경우는 간편하게 데이터에 저장된 지점 개수와 플래너에 들어갈 수 있는 지점 개수를 요약적으로 나타냄.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플래너에서는 운영 중인 곳일 경우 [ 운영 상태 ]에 ‘y’ 표시가 들어감.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만일 올바른 값이 들어가지 않았을 경우 [ 수정 ] 을 눌러 삭제 혹은 수정할 수 있음.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79"/>
          <p:cNvSpPr/>
          <p:nvPr/>
        </p:nvSpPr>
        <p:spPr>
          <a:xfrm>
            <a:off x="544745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수정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21" name="Google Shape;1321;p79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제주정보 &gt; 전체 지점 관리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322" name="Google Shape;1322;p79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323" name="Google Shape;1323;p79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324" name="Google Shape;1324;p79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325" name="Google Shape;1325;p79"/>
          <p:cNvSpPr txBox="1"/>
          <p:nvPr/>
        </p:nvSpPr>
        <p:spPr>
          <a:xfrm>
            <a:off x="1597250" y="719263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제주정보(전체 지점) 글 등록 </a:t>
            </a:r>
            <a:endParaRPr b="1" sz="1200"/>
          </a:p>
        </p:txBody>
      </p:sp>
      <p:sp>
        <p:nvSpPr>
          <p:cNvPr id="1326" name="Google Shape;1326;p79"/>
          <p:cNvSpPr/>
          <p:nvPr/>
        </p:nvSpPr>
        <p:spPr>
          <a:xfrm>
            <a:off x="6108400" y="406435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327" name="Google Shape;1327;p79"/>
          <p:cNvGraphicFramePr/>
          <p:nvPr/>
        </p:nvGraphicFramePr>
        <p:xfrm>
          <a:off x="1943538" y="172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952500"/>
                <a:gridCol w="9906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상태 \ 장소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전체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관광지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숙박지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음식점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등록된 지점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운영 중인 지점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8" name="Google Shape;1328;p79"/>
          <p:cNvSpPr/>
          <p:nvPr/>
        </p:nvSpPr>
        <p:spPr>
          <a:xfrm>
            <a:off x="1430725" y="1158650"/>
            <a:ext cx="5752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9"/>
          <p:cNvSpPr/>
          <p:nvPr/>
        </p:nvSpPr>
        <p:spPr>
          <a:xfrm>
            <a:off x="6573081" y="12590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30" name="Google Shape;1330;p79"/>
          <p:cNvSpPr/>
          <p:nvPr/>
        </p:nvSpPr>
        <p:spPr>
          <a:xfrm>
            <a:off x="6035638" y="125901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graphicFrame>
        <p:nvGraphicFramePr>
          <p:cNvPr id="1331" name="Google Shape;1331;p79"/>
          <p:cNvGraphicFramePr/>
          <p:nvPr/>
        </p:nvGraphicFramePr>
        <p:xfrm>
          <a:off x="1471450" y="121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701475"/>
                <a:gridCol w="596900"/>
                <a:gridCol w="510800"/>
                <a:gridCol w="1058175"/>
                <a:gridCol w="1115800"/>
                <a:gridCol w="49210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제목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[검색]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분류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       운영 상태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</a:rPr>
                        <a:t>          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2" name="Google Shape;1332;p79"/>
          <p:cNvSpPr/>
          <p:nvPr/>
        </p:nvSpPr>
        <p:spPr>
          <a:xfrm>
            <a:off x="1881411" y="1273475"/>
            <a:ext cx="624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33" name="Google Shape;1333;p79"/>
          <p:cNvSpPr/>
          <p:nvPr/>
        </p:nvSpPr>
        <p:spPr>
          <a:xfrm>
            <a:off x="3609948" y="1274750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전체</a:t>
            </a:r>
            <a:endParaRPr sz="700"/>
          </a:p>
        </p:txBody>
      </p:sp>
      <p:sp>
        <p:nvSpPr>
          <p:cNvPr id="1334" name="Google Shape;1334;p79"/>
          <p:cNvSpPr txBox="1"/>
          <p:nvPr/>
        </p:nvSpPr>
        <p:spPr>
          <a:xfrm>
            <a:off x="4188950" y="1220300"/>
            <a:ext cx="23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▼</a:t>
            </a:r>
            <a:endParaRPr/>
          </a:p>
        </p:txBody>
      </p:sp>
      <p:graphicFrame>
        <p:nvGraphicFramePr>
          <p:cNvPr id="1335" name="Google Shape;1335;p79"/>
          <p:cNvGraphicFramePr/>
          <p:nvPr/>
        </p:nvGraphicFramePr>
        <p:xfrm>
          <a:off x="1597275" y="25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{5D364B95-448A-43D7-9B2B-C6F8126B36C5}</a:tableStyleId>
              </a:tblPr>
              <a:tblGrid>
                <a:gridCol w="910300"/>
                <a:gridCol w="910300"/>
                <a:gridCol w="910300"/>
                <a:gridCol w="910300"/>
                <a:gridCol w="910300"/>
                <a:gridCol w="910300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인덱스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마스터 코드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분류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상호명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지역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FFFFFF"/>
                          </a:solidFill>
                        </a:rPr>
                        <a:t>운영 상태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음식점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제주해장국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제주시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음식점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갈치하는집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제주시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음식점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순이네해물탕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제주시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명소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엉또폭포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서귀포시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숙박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신라호텔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제주시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6" name="Google Shape;1336;p79"/>
          <p:cNvSpPr/>
          <p:nvPr/>
        </p:nvSpPr>
        <p:spPr>
          <a:xfrm>
            <a:off x="5035798" y="1273475"/>
            <a:ext cx="8136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운영 중</a:t>
            </a:r>
            <a:endParaRPr sz="700"/>
          </a:p>
        </p:txBody>
      </p:sp>
      <p:sp>
        <p:nvSpPr>
          <p:cNvPr id="1337" name="Google Shape;1337;p79"/>
          <p:cNvSpPr txBox="1"/>
          <p:nvPr/>
        </p:nvSpPr>
        <p:spPr>
          <a:xfrm>
            <a:off x="5614800" y="1219025"/>
            <a:ext cx="23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▼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0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80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4" name="Google Shape;1344;p80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이벤트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9E9E9E"/>
                          </a:solidFill>
                          <a:highlight>
                            <a:schemeClr val="accent6"/>
                          </a:highlight>
                        </a:rPr>
                        <a:t> - 이벤트 리스트 </a:t>
                      </a:r>
                      <a:endParaRPr b="1" sz="800">
                        <a:solidFill>
                          <a:srgbClr val="9E9E9E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345" name="Google Shape;1345;p80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346" name="Google Shape;1346;p80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347" name="Google Shape;1347;p80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80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이벤트 관리 페이지 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진행중과 종료된 이벤트 메뉴 관리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진행중인 이벤트에 대한 리스트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 시작기간과 종료기간을 통해 진행중인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이벤트인지 확인 가능하다.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등록 : 새 이벤트 등록, 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수정 : 기존 이벤트 수정 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번호 옆 박스 체크 후, 삭제 가능,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80"/>
          <p:cNvSpPr/>
          <p:nvPr/>
        </p:nvSpPr>
        <p:spPr>
          <a:xfrm>
            <a:off x="5194138" y="450426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50" name="Google Shape;1350;p80"/>
          <p:cNvSpPr/>
          <p:nvPr/>
        </p:nvSpPr>
        <p:spPr>
          <a:xfrm>
            <a:off x="4848625" y="3781325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51" name="Google Shape;1351;p80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이벤트 관리 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352" name="Google Shape;1352;p80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353" name="Google Shape;1353;p80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354" name="Google Shape;1354;p80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355" name="Google Shape;1355;p80"/>
          <p:cNvSpPr txBox="1"/>
          <p:nvPr/>
        </p:nvSpPr>
        <p:spPr>
          <a:xfrm>
            <a:off x="2005400" y="1100725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EVENT 관리</a:t>
            </a:r>
            <a:endParaRPr b="1" sz="1200"/>
          </a:p>
        </p:txBody>
      </p:sp>
      <p:sp>
        <p:nvSpPr>
          <p:cNvPr id="1356" name="Google Shape;1356;p80"/>
          <p:cNvSpPr/>
          <p:nvPr/>
        </p:nvSpPr>
        <p:spPr>
          <a:xfrm>
            <a:off x="3139575" y="4504275"/>
            <a:ext cx="20100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80"/>
          <p:cNvSpPr txBox="1"/>
          <p:nvPr/>
        </p:nvSpPr>
        <p:spPr>
          <a:xfrm>
            <a:off x="701425" y="203945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358" name="Google Shape;1358;p80"/>
          <p:cNvSpPr txBox="1"/>
          <p:nvPr/>
        </p:nvSpPr>
        <p:spPr>
          <a:xfrm>
            <a:off x="1623725" y="1115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9" name="Google Shape;1359;p80"/>
          <p:cNvSpPr txBox="1"/>
          <p:nvPr/>
        </p:nvSpPr>
        <p:spPr>
          <a:xfrm>
            <a:off x="4350000" y="366522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3️⃣</a:t>
            </a:r>
            <a:endParaRPr/>
          </a:p>
        </p:txBody>
      </p:sp>
      <p:pic>
        <p:nvPicPr>
          <p:cNvPr id="1360" name="Google Shape;13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50" y="1497275"/>
            <a:ext cx="5067175" cy="2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0"/>
          <p:cNvSpPr/>
          <p:nvPr/>
        </p:nvSpPr>
        <p:spPr>
          <a:xfrm>
            <a:off x="6224125" y="3781325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62" name="Google Shape;1362;p80"/>
          <p:cNvSpPr/>
          <p:nvPr/>
        </p:nvSpPr>
        <p:spPr>
          <a:xfrm>
            <a:off x="5536375" y="3781325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수정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1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1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69" name="Google Shape;1369;p81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고객센터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공지사항</a:t>
                      </a:r>
                      <a:endParaRPr b="1" sz="8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자주 묻는 질문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- 1:1 문의사항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음식점/관광지 추가 요청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70" name="Google Shape;1370;p8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descr="양방향 사선" id="1371" name="Google Shape;1371;p81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&gt; 공지사항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2" name="Google Shape;1372;p81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공지사항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373" name="Google Shape;1373;p81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374" name="Google Shape;1374;p81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375" name="Google Shape;1375;p81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공지사항 리스트 관리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고정된 중요 공지사항과 일반 공지사항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밑으로 배열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게시글 번호, 제목, 등록일, 조회수, 첨부파일로 구성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조회수가 표시되며 회원이 읽을때마다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증가됨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검색기능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제목, 내용, 제목 + 내용으로 공지사항 검색 가능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81"/>
          <p:cNvSpPr txBox="1"/>
          <p:nvPr/>
        </p:nvSpPr>
        <p:spPr>
          <a:xfrm>
            <a:off x="1515450" y="768425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공지사항</a:t>
            </a:r>
            <a:endParaRPr b="1" sz="1200"/>
          </a:p>
        </p:txBody>
      </p:sp>
      <p:pic>
        <p:nvPicPr>
          <p:cNvPr id="1377" name="Google Shape;13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25" y="1189500"/>
            <a:ext cx="5408301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81"/>
          <p:cNvSpPr/>
          <p:nvPr/>
        </p:nvSpPr>
        <p:spPr>
          <a:xfrm>
            <a:off x="5076125" y="429310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79" name="Google Shape;1379;p81"/>
          <p:cNvSpPr/>
          <p:nvPr/>
        </p:nvSpPr>
        <p:spPr>
          <a:xfrm>
            <a:off x="6451625" y="429310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삭제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80" name="Google Shape;1380;p81"/>
          <p:cNvSpPr/>
          <p:nvPr/>
        </p:nvSpPr>
        <p:spPr>
          <a:xfrm>
            <a:off x="5763875" y="4293100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수정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81" name="Google Shape;1381;p81"/>
          <p:cNvSpPr/>
          <p:nvPr/>
        </p:nvSpPr>
        <p:spPr>
          <a:xfrm>
            <a:off x="5244513" y="4650438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382" name="Google Shape;1382;p81"/>
          <p:cNvSpPr/>
          <p:nvPr/>
        </p:nvSpPr>
        <p:spPr>
          <a:xfrm>
            <a:off x="3189950" y="4650450"/>
            <a:ext cx="20100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83" name="Google Shape;1383;p81"/>
          <p:cNvGraphicFramePr/>
          <p:nvPr/>
        </p:nvGraphicFramePr>
        <p:xfrm>
          <a:off x="2513275" y="429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78400"/>
              </a:tblGrid>
              <a:tr h="10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제목</a:t>
                      </a:r>
                      <a:endParaRPr sz="700"/>
                    </a:p>
                  </a:txBody>
                  <a:tcPr marT="36000" marB="36000" marR="36000" marL="36000"/>
                </a:tc>
              </a:tr>
              <a:tr h="10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</a:tr>
              <a:tr h="1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제목 + </a:t>
                      </a:r>
                      <a:r>
                        <a:rPr lang="ko" sz="70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sp>
        <p:nvSpPr>
          <p:cNvPr id="1384" name="Google Shape;1384;p81"/>
          <p:cNvSpPr txBox="1"/>
          <p:nvPr/>
        </p:nvSpPr>
        <p:spPr>
          <a:xfrm>
            <a:off x="2095213" y="4461100"/>
            <a:ext cx="5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5" name="Google Shape;1385;p81"/>
          <p:cNvSpPr txBox="1"/>
          <p:nvPr/>
        </p:nvSpPr>
        <p:spPr>
          <a:xfrm>
            <a:off x="2229750" y="848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152" name="Google Shape;152;p19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콘텐츠 영역 레이아웃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7408925" y="1979600"/>
            <a:ext cx="16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5" name="Google Shape;155;p19"/>
          <p:cNvSpPr txBox="1"/>
          <p:nvPr/>
        </p:nvSpPr>
        <p:spPr>
          <a:xfrm>
            <a:off x="7281275" y="584575"/>
            <a:ext cx="186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콘텐츠 영역 레이아웃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2. 제주정보, 숙박, 항공, 플랜 메뉴 선택 시 ‘콘텐츠 영역’에 노출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3. 스크롤 하단으로 이동시 위 화살표 버튼이미지 나오고 클릭하면 맨위로 이동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148575" y="481100"/>
            <a:ext cx="7032600" cy="445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19325" y="1287650"/>
            <a:ext cx="6891300" cy="316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콘텐츠 영역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219325" y="513250"/>
            <a:ext cx="6891300" cy="17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로그인/마이페이지~~~~ 영역</a:t>
            </a:r>
            <a:endParaRPr sz="600"/>
          </a:p>
        </p:txBody>
      </p:sp>
      <p:sp>
        <p:nvSpPr>
          <p:cNvPr id="159" name="Google Shape;159;p19"/>
          <p:cNvSpPr/>
          <p:nvPr/>
        </p:nvSpPr>
        <p:spPr>
          <a:xfrm>
            <a:off x="219325" y="725500"/>
            <a:ext cx="6891300" cy="4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" name="Google Shape;160;p19"/>
          <p:cNvSpPr txBox="1"/>
          <p:nvPr/>
        </p:nvSpPr>
        <p:spPr>
          <a:xfrm>
            <a:off x="290300" y="786900"/>
            <a:ext cx="917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제주리송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233750" y="806050"/>
            <a:ext cx="7956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여행 지식</a:t>
            </a:r>
            <a:endParaRPr sz="1100"/>
          </a:p>
        </p:txBody>
      </p:sp>
      <p:sp>
        <p:nvSpPr>
          <p:cNvPr id="162" name="Google Shape;162;p19"/>
          <p:cNvSpPr/>
          <p:nvPr/>
        </p:nvSpPr>
        <p:spPr>
          <a:xfrm>
            <a:off x="4153450" y="815650"/>
            <a:ext cx="7956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숙박</a:t>
            </a:r>
            <a:endParaRPr sz="1100"/>
          </a:p>
        </p:txBody>
      </p:sp>
      <p:sp>
        <p:nvSpPr>
          <p:cNvPr id="163" name="Google Shape;163;p19"/>
          <p:cNvSpPr/>
          <p:nvPr/>
        </p:nvSpPr>
        <p:spPr>
          <a:xfrm>
            <a:off x="5106850" y="815650"/>
            <a:ext cx="7956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항공</a:t>
            </a:r>
            <a:endParaRPr sz="1100"/>
          </a:p>
        </p:txBody>
      </p:sp>
      <p:sp>
        <p:nvSpPr>
          <p:cNvPr id="164" name="Google Shape;164;p19"/>
          <p:cNvSpPr/>
          <p:nvPr/>
        </p:nvSpPr>
        <p:spPr>
          <a:xfrm>
            <a:off x="6067238" y="806050"/>
            <a:ext cx="795600" cy="3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플랜</a:t>
            </a:r>
            <a:endParaRPr sz="1100"/>
          </a:p>
        </p:txBody>
      </p:sp>
      <p:sp>
        <p:nvSpPr>
          <p:cNvPr id="165" name="Google Shape;165;p19"/>
          <p:cNvSpPr/>
          <p:nvPr/>
        </p:nvSpPr>
        <p:spPr>
          <a:xfrm>
            <a:off x="6790825" y="4086650"/>
            <a:ext cx="319800" cy="2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6871200" y="4136875"/>
            <a:ext cx="170700" cy="22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219325" y="4520150"/>
            <a:ext cx="6891300" cy="3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Footer</a:t>
            </a:r>
            <a:endParaRPr sz="1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82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2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92" name="Google Shape;1392;p82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고객센터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공지사항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자주 묻는 질문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- 1:1 문의사항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음식점/관광지 추가 요청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93" name="Google Shape;1393;p82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자주 묻는 질문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394" name="Google Shape;1394;p82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395" name="Google Shape;1395;p82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descr="양방향 사선" id="1396" name="Google Shape;1396;p82"/>
          <p:cNvSpPr txBox="1"/>
          <p:nvPr/>
        </p:nvSpPr>
        <p:spPr>
          <a:xfrm>
            <a:off x="5536375" y="85575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82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관리자&gt;고객센터</a:t>
            </a:r>
            <a:endParaRPr/>
          </a:p>
        </p:txBody>
      </p:sp>
      <p:pic>
        <p:nvPicPr>
          <p:cNvPr id="1398" name="Google Shape;13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900" y="847725"/>
            <a:ext cx="4932601" cy="38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82"/>
          <p:cNvSpPr txBox="1"/>
          <p:nvPr/>
        </p:nvSpPr>
        <p:spPr>
          <a:xfrm>
            <a:off x="7287500" y="608100"/>
            <a:ext cx="159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처음 들어오면 정렬이 되있지 않는 등록순으로 되어있는 질문사항들이 나열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글을 클릭하게 되면 새탭이나 창이 열리는 방식이 아닌 밑으로 글이 나타나는 방식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글이 하나 열려 있는 상태에서 다른 글을 보려고 하면 원래 열려있던 글이 닫치면서 새로운 글을 보여주게 됨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탭을 선택하게 되면 분류에 등록되어 있는 글만 나타나게해서 빨리 찾거나 그나마 연관되어 있는 글들을 보여줌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양방향 사선" id="1400" name="Google Shape;1400;p82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&gt; 자주 묻는 질문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3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83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07" name="Google Shape;1407;p83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고객센터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공지사항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자주 묻는 질문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- 1:1 문의사항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음식점/관광지 추가 요청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08" name="Google Shape;1408;p83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1:1 문의하기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09" name="Google Shape;1409;p83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10" name="Google Shape;1410;p83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descr="양방향 사선" id="1411" name="Google Shape;1411;p83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&gt; 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1:1문의하기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83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관리자&gt;고객센터&gt;1:1문의</a:t>
            </a:r>
            <a:endParaRPr/>
          </a:p>
        </p:txBody>
      </p:sp>
      <p:sp>
        <p:nvSpPr>
          <p:cNvPr id="1413" name="Google Shape;1413;p83"/>
          <p:cNvSpPr txBox="1"/>
          <p:nvPr/>
        </p:nvSpPr>
        <p:spPr>
          <a:xfrm>
            <a:off x="7287500" y="620225"/>
            <a:ext cx="1438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비회원도 작성가능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회원과 비회원 모두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본인 정보 작성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이메일 도메인 선택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답변은 이메일을 통해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전달하는 것으로 한다.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질문유형 :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항공권 예매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숙박 예약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회원관리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결제관련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기타 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개인정보 수집 동의를 해야만 1:1 등록 가능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(미동의시 버튼 focus)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등록하기 제출시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등록성공 보여주고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→ 1:1문의 페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이지로 이동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83"/>
          <p:cNvSpPr txBox="1"/>
          <p:nvPr/>
        </p:nvSpPr>
        <p:spPr>
          <a:xfrm>
            <a:off x="1474075" y="699600"/>
            <a:ext cx="56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                                                  비밀번호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                  -        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						                  질문유형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</a:t>
            </a:r>
            <a:endParaRPr/>
          </a:p>
        </p:txBody>
      </p:sp>
      <p:sp>
        <p:nvSpPr>
          <p:cNvPr id="1415" name="Google Shape;1415;p83"/>
          <p:cNvSpPr txBox="1"/>
          <p:nvPr/>
        </p:nvSpPr>
        <p:spPr>
          <a:xfrm>
            <a:off x="3824125" y="4420925"/>
            <a:ext cx="9756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등록하기</a:t>
            </a:r>
            <a:endParaRPr/>
          </a:p>
        </p:txBody>
      </p:sp>
      <p:sp>
        <p:nvSpPr>
          <p:cNvPr id="1416" name="Google Shape;1416;p83"/>
          <p:cNvSpPr/>
          <p:nvPr/>
        </p:nvSpPr>
        <p:spPr>
          <a:xfrm>
            <a:off x="1569775" y="2749100"/>
            <a:ext cx="5580000" cy="11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3"/>
          <p:cNvSpPr/>
          <p:nvPr/>
        </p:nvSpPr>
        <p:spPr>
          <a:xfrm>
            <a:off x="2429975" y="2039675"/>
            <a:ext cx="25863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3"/>
          <p:cNvSpPr/>
          <p:nvPr/>
        </p:nvSpPr>
        <p:spPr>
          <a:xfrm>
            <a:off x="6105107" y="2040400"/>
            <a:ext cx="9756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3"/>
          <p:cNvSpPr/>
          <p:nvPr/>
        </p:nvSpPr>
        <p:spPr>
          <a:xfrm>
            <a:off x="2429975" y="1182425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3"/>
          <p:cNvSpPr/>
          <p:nvPr/>
        </p:nvSpPr>
        <p:spPr>
          <a:xfrm>
            <a:off x="2429975" y="1611050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83"/>
          <p:cNvSpPr/>
          <p:nvPr/>
        </p:nvSpPr>
        <p:spPr>
          <a:xfrm>
            <a:off x="2429975" y="753800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3"/>
          <p:cNvSpPr txBox="1"/>
          <p:nvPr/>
        </p:nvSpPr>
        <p:spPr>
          <a:xfrm>
            <a:off x="4124675" y="1204550"/>
            <a:ext cx="4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@</a:t>
            </a:r>
            <a:endParaRPr sz="800"/>
          </a:p>
        </p:txBody>
      </p:sp>
      <p:sp>
        <p:nvSpPr>
          <p:cNvPr id="1423" name="Google Shape;1423;p83"/>
          <p:cNvSpPr/>
          <p:nvPr/>
        </p:nvSpPr>
        <p:spPr>
          <a:xfrm>
            <a:off x="4459800" y="1182425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83"/>
          <p:cNvSpPr/>
          <p:nvPr/>
        </p:nvSpPr>
        <p:spPr>
          <a:xfrm>
            <a:off x="3358588" y="1611050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3"/>
          <p:cNvSpPr/>
          <p:nvPr/>
        </p:nvSpPr>
        <p:spPr>
          <a:xfrm>
            <a:off x="4287200" y="1611050"/>
            <a:ext cx="6402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3"/>
          <p:cNvSpPr/>
          <p:nvPr/>
        </p:nvSpPr>
        <p:spPr>
          <a:xfrm>
            <a:off x="6381100" y="1182425"/>
            <a:ext cx="6996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직접입력</a:t>
            </a:r>
            <a:endParaRPr/>
          </a:p>
        </p:txBody>
      </p:sp>
      <p:pic>
        <p:nvPicPr>
          <p:cNvPr id="1427" name="Google Shape;14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50" y="3934750"/>
            <a:ext cx="1787325" cy="226853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83"/>
          <p:cNvSpPr txBox="1"/>
          <p:nvPr/>
        </p:nvSpPr>
        <p:spPr>
          <a:xfrm>
            <a:off x="6729100" y="2038475"/>
            <a:ext cx="35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▼</a:t>
            </a:r>
            <a:endParaRPr sz="800"/>
          </a:p>
        </p:txBody>
      </p:sp>
      <p:sp>
        <p:nvSpPr>
          <p:cNvPr id="1429" name="Google Shape;1429;p83"/>
          <p:cNvSpPr/>
          <p:nvPr/>
        </p:nvSpPr>
        <p:spPr>
          <a:xfrm>
            <a:off x="5286350" y="753788"/>
            <a:ext cx="1694700" cy="3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3"/>
          <p:cNvSpPr txBox="1"/>
          <p:nvPr/>
        </p:nvSpPr>
        <p:spPr>
          <a:xfrm>
            <a:off x="1218000" y="706400"/>
            <a:ext cx="4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/>
          </a:p>
        </p:txBody>
      </p:sp>
      <p:sp>
        <p:nvSpPr>
          <p:cNvPr id="1431" name="Google Shape;1431;p83"/>
          <p:cNvSpPr txBox="1"/>
          <p:nvPr/>
        </p:nvSpPr>
        <p:spPr>
          <a:xfrm>
            <a:off x="1250075" y="38626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1436" name="Google Shape;1436;p84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&gt; 1:1문의하기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84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관리자&gt;고객센터&gt;1:1문의</a:t>
            </a:r>
            <a:endParaRPr/>
          </a:p>
        </p:txBody>
      </p:sp>
      <p:sp>
        <p:nvSpPr>
          <p:cNvPr id="1438" name="Google Shape;1438;p84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39" name="Google Shape;1439;p84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고객센터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공지사항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자주 묻는 질문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- 1:1 문의사항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음식점/관광지 추가 요청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40" name="Google Shape;1440;p84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1:1 문의하기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41" name="Google Shape;1441;p84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42" name="Google Shape;1442;p84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1:1 문의하기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43" name="Google Shape;1443;p84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44" name="Google Shape;1444;p84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445" name="Google Shape;1445;p84"/>
          <p:cNvSpPr txBox="1"/>
          <p:nvPr/>
        </p:nvSpPr>
        <p:spPr>
          <a:xfrm>
            <a:off x="7415875" y="740125"/>
            <a:ext cx="142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회원들의 1대1 문의 내역 리스트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문의를 올린 즉시 답변현황에 답변대기 상태로 글이 올라가며 관리자의 답변상태에 따라 답변 현황이 바뀜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제목을 클릭하면 문의 내용이 나타남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답변 폼에서 올라온 문의에 대한 답변을 할 수 있다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답변현황은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답변대기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답변중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답변완료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3가지로 나뉨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6" name="Google Shape;14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075" y="956925"/>
            <a:ext cx="2949600" cy="15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84"/>
          <p:cNvSpPr/>
          <p:nvPr/>
        </p:nvSpPr>
        <p:spPr>
          <a:xfrm>
            <a:off x="1731775" y="1304275"/>
            <a:ext cx="1213200" cy="2055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4"/>
          <p:cNvSpPr txBox="1"/>
          <p:nvPr/>
        </p:nvSpPr>
        <p:spPr>
          <a:xfrm>
            <a:off x="1519075" y="1092600"/>
            <a:ext cx="39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 sz="1200"/>
          </a:p>
        </p:txBody>
      </p:sp>
      <p:cxnSp>
        <p:nvCxnSpPr>
          <p:cNvPr id="1449" name="Google Shape;1449;p84"/>
          <p:cNvCxnSpPr>
            <a:stCxn id="1450" idx="3"/>
            <a:endCxn id="1451" idx="1"/>
          </p:cNvCxnSpPr>
          <p:nvPr/>
        </p:nvCxnSpPr>
        <p:spPr>
          <a:xfrm>
            <a:off x="4402200" y="3354150"/>
            <a:ext cx="6294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2" name="Google Shape;1452;p84"/>
          <p:cNvSpPr/>
          <p:nvPr/>
        </p:nvSpPr>
        <p:spPr>
          <a:xfrm>
            <a:off x="1567200" y="2734375"/>
            <a:ext cx="3004800" cy="15504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0" name="Google Shape;1450;p84"/>
          <p:cNvPicPr preferRelativeResize="0"/>
          <p:nvPr/>
        </p:nvPicPr>
        <p:blipFill rotWithShape="1">
          <a:blip r:embed="rId4">
            <a:alphaModFix/>
          </a:blip>
          <a:srcRect b="0" l="-2540" r="2540" t="0"/>
          <a:stretch/>
        </p:blipFill>
        <p:spPr>
          <a:xfrm>
            <a:off x="1487550" y="2673113"/>
            <a:ext cx="29146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588" y="2869675"/>
            <a:ext cx="2169600" cy="153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3" name="Google Shape;1453;p84"/>
          <p:cNvCxnSpPr>
            <a:stCxn id="1447" idx="2"/>
            <a:endCxn id="1450" idx="0"/>
          </p:cNvCxnSpPr>
          <p:nvPr/>
        </p:nvCxnSpPr>
        <p:spPr>
          <a:xfrm>
            <a:off x="2338375" y="1509775"/>
            <a:ext cx="606600" cy="11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26" y="1221700"/>
            <a:ext cx="5500937" cy="1251184"/>
          </a:xfrm>
          <a:prstGeom prst="rect">
            <a:avLst/>
          </a:prstGeom>
          <a:noFill/>
          <a:ln>
            <a:noFill/>
          </a:ln>
        </p:spPr>
      </p:pic>
      <p:sp>
        <p:nvSpPr>
          <p:cNvPr descr="양방향 사선" id="1459" name="Google Shape;1459;p85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&gt; 음식점/관광지 추가 요청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85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관리자&gt;고객센터</a:t>
            </a:r>
            <a:endParaRPr/>
          </a:p>
        </p:txBody>
      </p:sp>
      <p:sp>
        <p:nvSpPr>
          <p:cNvPr id="1461" name="Google Shape;1461;p85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2" name="Google Shape;1462;p85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2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고객센터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 - 공지사항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자주 묻는 질문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lt1"/>
                          </a:highlight>
                        </a:rPr>
                        <a:t> - 1:1 문의사항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  <a:highlight>
                            <a:schemeClr val="accent6"/>
                          </a:highlight>
                        </a:rPr>
                        <a:t> - 음식점/관광지 추가 요청</a:t>
                      </a:r>
                      <a:endParaRPr b="1" sz="800">
                        <a:solidFill>
                          <a:srgbClr val="808080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3" name="Google Shape;1463;p85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1:1 문의하기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64" name="Google Shape;1464;p85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65" name="Google Shape;1465;p85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고객센터 &gt; 음식점/관광지 추가 요청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66" name="Google Shape;1466;p85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67" name="Google Shape;1467;p85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468" name="Google Shape;1468;p85"/>
          <p:cNvSpPr txBox="1"/>
          <p:nvPr/>
        </p:nvSpPr>
        <p:spPr>
          <a:xfrm>
            <a:off x="7323650" y="506900"/>
            <a:ext cx="1778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음식점/관광지 추가 요청 리스트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등록 완료되었으면 등록처리 (콤보박스 형태로 보여지며 최초는 ‘미등록’ 등록 완료되면 ‘등록완료’ 로 변경</a:t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상호명 클릭 시 상세 내용 팝업되서 보여짐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9" name="Google Shape;1469;p85"/>
          <p:cNvSpPr txBox="1"/>
          <p:nvPr/>
        </p:nvSpPr>
        <p:spPr>
          <a:xfrm>
            <a:off x="1515450" y="768425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200"/>
              <a:t>음식점/관광지 추가 요청</a:t>
            </a:r>
            <a:endParaRPr b="1" sz="1200"/>
          </a:p>
        </p:txBody>
      </p:sp>
      <p:sp>
        <p:nvSpPr>
          <p:cNvPr id="1470" name="Google Shape;1470;p85"/>
          <p:cNvSpPr txBox="1"/>
          <p:nvPr/>
        </p:nvSpPr>
        <p:spPr>
          <a:xfrm>
            <a:off x="6604750" y="906075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/>
          </a:p>
        </p:txBody>
      </p:sp>
      <p:cxnSp>
        <p:nvCxnSpPr>
          <p:cNvPr id="1471" name="Google Shape;1471;p85"/>
          <p:cNvCxnSpPr/>
          <p:nvPr/>
        </p:nvCxnSpPr>
        <p:spPr>
          <a:xfrm>
            <a:off x="3171225" y="1773625"/>
            <a:ext cx="525000" cy="1191900"/>
          </a:xfrm>
          <a:prstGeom prst="straightConnector1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472" name="Google Shape;147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450" y="2702927"/>
            <a:ext cx="3813724" cy="224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85"/>
          <p:cNvSpPr/>
          <p:nvPr/>
        </p:nvSpPr>
        <p:spPr>
          <a:xfrm>
            <a:off x="4302613" y="3677300"/>
            <a:ext cx="20574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상세내용 팝업</a:t>
            </a:r>
            <a:endParaRPr sz="900"/>
          </a:p>
        </p:txBody>
      </p:sp>
      <p:sp>
        <p:nvSpPr>
          <p:cNvPr id="1474" name="Google Shape;1474;p85"/>
          <p:cNvSpPr txBox="1"/>
          <p:nvPr/>
        </p:nvSpPr>
        <p:spPr>
          <a:xfrm>
            <a:off x="4475400" y="3661850"/>
            <a:ext cx="4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 </a:t>
            </a:r>
            <a:endParaRPr/>
          </a:p>
        </p:txBody>
      </p:sp>
      <p:sp>
        <p:nvSpPr>
          <p:cNvPr id="1475" name="Google Shape;1475;p85"/>
          <p:cNvSpPr txBox="1"/>
          <p:nvPr/>
        </p:nvSpPr>
        <p:spPr>
          <a:xfrm>
            <a:off x="1218000" y="76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/>
          </a:p>
        </p:txBody>
      </p:sp>
      <p:sp>
        <p:nvSpPr>
          <p:cNvPr id="1476" name="Google Shape;1476;p85"/>
          <p:cNvSpPr/>
          <p:nvPr/>
        </p:nvSpPr>
        <p:spPr>
          <a:xfrm>
            <a:off x="6561602" y="1221698"/>
            <a:ext cx="492300" cy="1251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6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6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83" name="Google Shape;1483;p86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이벤트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9E9E9E"/>
                          </a:solidFill>
                        </a:rPr>
                        <a:t> - 이벤트 리스트</a:t>
                      </a:r>
                      <a:endParaRPr b="1" sz="800">
                        <a:solidFill>
                          <a:srgbClr val="9E9E9E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회원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1484" name="Google Shape;1484;p86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485" name="Google Shape;1485;p86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486" name="Google Shape;1486;p86"/>
          <p:cNvSpPr txBox="1"/>
          <p:nvPr/>
        </p:nvSpPr>
        <p:spPr>
          <a:xfrm>
            <a:off x="5536375" y="85575"/>
            <a:ext cx="29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 - 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 EVENT 작성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86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새 </a:t>
            </a: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작성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ulim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테이블 목록으로 제목, 이벤트 기간, 이벤트내용,  썸네일 파일, 이벤트 내용 파일 링크, URL 표시 </a:t>
            </a:r>
            <a:r>
              <a:rPr lang="ko" sz="800">
                <a:solidFill>
                  <a:srgbClr val="CC33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rgbClr val="CC33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썸네일 파일 : 이벤트 페이지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이미지</a:t>
            </a:r>
            <a:b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진행중, 종료 :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진행중 선택시 진행중    이벤트에, 종료 선택시 종료된 이벤트 페이지로 변경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링크 url :  해당 이벤트 링크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수정 페이지도 이와 같다.  </a:t>
            </a:r>
            <a:b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86"/>
          <p:cNvSpPr/>
          <p:nvPr/>
        </p:nvSpPr>
        <p:spPr>
          <a:xfrm>
            <a:off x="5194138" y="450426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489" name="Google Shape;1489;p86"/>
          <p:cNvSpPr/>
          <p:nvPr/>
        </p:nvSpPr>
        <p:spPr>
          <a:xfrm>
            <a:off x="5748750" y="3845775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등록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490" name="Google Shape;1490;p86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이벤트 관리 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491" name="Google Shape;1491;p86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492" name="Google Shape;1492;p86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493" name="Google Shape;1493;p86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494" name="Google Shape;1494;p86"/>
          <p:cNvSpPr txBox="1"/>
          <p:nvPr/>
        </p:nvSpPr>
        <p:spPr>
          <a:xfrm>
            <a:off x="1735350" y="768400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EVENT 관리 - 새 EVENT 작성</a:t>
            </a:r>
            <a:endParaRPr b="1" sz="1200"/>
          </a:p>
        </p:txBody>
      </p:sp>
      <p:sp>
        <p:nvSpPr>
          <p:cNvPr id="1495" name="Google Shape;1495;p86"/>
          <p:cNvSpPr/>
          <p:nvPr/>
        </p:nvSpPr>
        <p:spPr>
          <a:xfrm>
            <a:off x="3139575" y="4504275"/>
            <a:ext cx="20100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6"/>
          <p:cNvSpPr/>
          <p:nvPr/>
        </p:nvSpPr>
        <p:spPr>
          <a:xfrm>
            <a:off x="1795625" y="1158800"/>
            <a:ext cx="5199900" cy="2585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</a:t>
            </a:r>
            <a:endParaRPr/>
          </a:p>
        </p:txBody>
      </p:sp>
      <p:sp>
        <p:nvSpPr>
          <p:cNvPr id="1497" name="Google Shape;1497;p86"/>
          <p:cNvSpPr/>
          <p:nvPr/>
        </p:nvSpPr>
        <p:spPr>
          <a:xfrm>
            <a:off x="6425000" y="3845775"/>
            <a:ext cx="5784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초기화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498" name="Google Shape;1498;p86"/>
          <p:cNvSpPr/>
          <p:nvPr/>
        </p:nvSpPr>
        <p:spPr>
          <a:xfrm>
            <a:off x="1798775" y="1158800"/>
            <a:ext cx="5193600" cy="2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  </a:t>
            </a:r>
            <a:r>
              <a:rPr lang="ko" sz="1000"/>
              <a:t>제목		제주 숙박 이벤트</a:t>
            </a:r>
            <a:endParaRPr sz="1000"/>
          </a:p>
        </p:txBody>
      </p:sp>
      <p:sp>
        <p:nvSpPr>
          <p:cNvPr id="1499" name="Google Shape;1499;p86"/>
          <p:cNvSpPr/>
          <p:nvPr/>
        </p:nvSpPr>
        <p:spPr>
          <a:xfrm>
            <a:off x="1795625" y="1454000"/>
            <a:ext cx="5193600" cy="29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이벤트 기간			   ~	</a:t>
            </a:r>
            <a:endParaRPr sz="1000"/>
          </a:p>
        </p:txBody>
      </p:sp>
      <p:sp>
        <p:nvSpPr>
          <p:cNvPr id="1500" name="Google Shape;1500;p86"/>
          <p:cNvSpPr/>
          <p:nvPr/>
        </p:nvSpPr>
        <p:spPr>
          <a:xfrm>
            <a:off x="1795625" y="1744250"/>
            <a:ext cx="5193600" cy="171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   내용</a:t>
            </a:r>
            <a:endParaRPr sz="1000"/>
          </a:p>
        </p:txBody>
      </p:sp>
      <p:sp>
        <p:nvSpPr>
          <p:cNvPr id="1501" name="Google Shape;1501;p86"/>
          <p:cNvSpPr/>
          <p:nvPr/>
        </p:nvSpPr>
        <p:spPr>
          <a:xfrm>
            <a:off x="1795625" y="1158800"/>
            <a:ext cx="904500" cy="2585100"/>
          </a:xfrm>
          <a:prstGeom prst="rect">
            <a:avLst/>
          </a:prstGeom>
          <a:noFill/>
          <a:ln cap="flat" cmpd="sng" w="1905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  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썸네일 첨부</a:t>
            </a:r>
            <a:endParaRPr sz="900"/>
          </a:p>
        </p:txBody>
      </p:sp>
      <p:sp>
        <p:nvSpPr>
          <p:cNvPr id="1502" name="Google Shape;1502;p86"/>
          <p:cNvSpPr txBox="1"/>
          <p:nvPr/>
        </p:nvSpPr>
        <p:spPr>
          <a:xfrm>
            <a:off x="2750800" y="1493312"/>
            <a:ext cx="935100" cy="21600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b="0" i="0" lang="ko" sz="900" u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20</a:t>
            </a:r>
            <a:r>
              <a:rPr lang="ko" sz="900">
                <a:latin typeface="Gulim"/>
                <a:ea typeface="Gulim"/>
                <a:cs typeface="Gulim"/>
                <a:sym typeface="Gulim"/>
              </a:rPr>
              <a:t>21</a:t>
            </a:r>
            <a:r>
              <a:rPr b="0" i="0" lang="ko" sz="900" u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-0</a:t>
            </a:r>
            <a:r>
              <a:rPr lang="ko" sz="900">
                <a:latin typeface="Gulim"/>
                <a:ea typeface="Gulim"/>
                <a:cs typeface="Gulim"/>
                <a:sym typeface="Gulim"/>
              </a:rPr>
              <a:t>4-</a:t>
            </a:r>
            <a:r>
              <a:rPr b="0" i="0" lang="ko" sz="900" u="non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01</a:t>
            </a:r>
            <a:endParaRPr/>
          </a:p>
        </p:txBody>
      </p:sp>
      <p:sp>
        <p:nvSpPr>
          <p:cNvPr id="1503" name="Google Shape;1503;p86"/>
          <p:cNvSpPr txBox="1"/>
          <p:nvPr/>
        </p:nvSpPr>
        <p:spPr>
          <a:xfrm>
            <a:off x="4019400" y="1491125"/>
            <a:ext cx="935100" cy="21600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ulim"/>
              <a:buNone/>
            </a:pPr>
            <a:r>
              <a:rPr lang="ko" sz="900">
                <a:latin typeface="Gulim"/>
                <a:ea typeface="Gulim"/>
                <a:cs typeface="Gulim"/>
                <a:sym typeface="Gulim"/>
              </a:rPr>
              <a:t>2021-04-30</a:t>
            </a:r>
            <a:endParaRPr/>
          </a:p>
        </p:txBody>
      </p:sp>
      <p:pic>
        <p:nvPicPr>
          <p:cNvPr id="1504" name="Google Shape;150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800" y="1758688"/>
            <a:ext cx="1081087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86"/>
          <p:cNvSpPr/>
          <p:nvPr/>
        </p:nvSpPr>
        <p:spPr>
          <a:xfrm>
            <a:off x="3782175" y="3491775"/>
            <a:ext cx="424500" cy="216000"/>
          </a:xfrm>
          <a:prstGeom prst="rect">
            <a:avLst/>
          </a:prstGeom>
          <a:solidFill>
            <a:srgbClr val="E8E8E8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Malgun Gothic"/>
                <a:ea typeface="Malgun Gothic"/>
                <a:cs typeface="Malgun Gothic"/>
                <a:sym typeface="Malgun Gothic"/>
              </a:rPr>
              <a:t>  찾아보기</a:t>
            </a: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86"/>
          <p:cNvSpPr/>
          <p:nvPr/>
        </p:nvSpPr>
        <p:spPr>
          <a:xfrm>
            <a:off x="2788028" y="3515800"/>
            <a:ext cx="897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7" name="Google Shape;1507;p86"/>
          <p:cNvCxnSpPr/>
          <p:nvPr/>
        </p:nvCxnSpPr>
        <p:spPr>
          <a:xfrm>
            <a:off x="5331400" y="3469875"/>
            <a:ext cx="0" cy="2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86"/>
          <p:cNvSpPr/>
          <p:nvPr/>
        </p:nvSpPr>
        <p:spPr>
          <a:xfrm>
            <a:off x="5895475" y="1515125"/>
            <a:ext cx="897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    </a:t>
            </a:r>
            <a:r>
              <a:rPr lang="ko" sz="800"/>
              <a:t>진행중</a:t>
            </a:r>
            <a:endParaRPr sz="800"/>
          </a:p>
        </p:txBody>
      </p:sp>
      <p:cxnSp>
        <p:nvCxnSpPr>
          <p:cNvPr id="1509" name="Google Shape;1509;p86"/>
          <p:cNvCxnSpPr/>
          <p:nvPr/>
        </p:nvCxnSpPr>
        <p:spPr>
          <a:xfrm>
            <a:off x="6568575" y="1520675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6"/>
          <p:cNvSpPr/>
          <p:nvPr/>
        </p:nvSpPr>
        <p:spPr>
          <a:xfrm>
            <a:off x="6625100" y="1560425"/>
            <a:ext cx="94200" cy="63600"/>
          </a:xfrm>
          <a:prstGeom prst="triangle">
            <a:avLst>
              <a:gd fmla="val 50000" name="adj"/>
            </a:avLst>
          </a:prstGeom>
          <a:solidFill>
            <a:srgbClr val="808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86"/>
          <p:cNvSpPr txBox="1"/>
          <p:nvPr/>
        </p:nvSpPr>
        <p:spPr>
          <a:xfrm>
            <a:off x="1735350" y="1106300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sp>
        <p:nvSpPr>
          <p:cNvPr id="1512" name="Google Shape;1512;p86"/>
          <p:cNvSpPr/>
          <p:nvPr/>
        </p:nvSpPr>
        <p:spPr>
          <a:xfrm>
            <a:off x="1798775" y="3175849"/>
            <a:ext cx="5193600" cy="295200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   URL</a:t>
            </a:r>
            <a:endParaRPr sz="1000"/>
          </a:p>
        </p:txBody>
      </p:sp>
      <p:cxnSp>
        <p:nvCxnSpPr>
          <p:cNvPr id="1513" name="Google Shape;1513;p86"/>
          <p:cNvCxnSpPr/>
          <p:nvPr/>
        </p:nvCxnSpPr>
        <p:spPr>
          <a:xfrm>
            <a:off x="4546350" y="3474100"/>
            <a:ext cx="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4" name="Google Shape;1514;p86"/>
          <p:cNvSpPr txBox="1"/>
          <p:nvPr/>
        </p:nvSpPr>
        <p:spPr>
          <a:xfrm>
            <a:off x="4609038" y="3438225"/>
            <a:ext cx="75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내용 파일</a:t>
            </a:r>
            <a:endParaRPr sz="900"/>
          </a:p>
        </p:txBody>
      </p:sp>
      <p:sp>
        <p:nvSpPr>
          <p:cNvPr id="1515" name="Google Shape;1515;p86"/>
          <p:cNvSpPr/>
          <p:nvPr/>
        </p:nvSpPr>
        <p:spPr>
          <a:xfrm>
            <a:off x="6425000" y="3491775"/>
            <a:ext cx="424500" cy="216000"/>
          </a:xfrm>
          <a:prstGeom prst="rect">
            <a:avLst/>
          </a:prstGeom>
          <a:solidFill>
            <a:srgbClr val="E8E8E8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Malgun Gothic"/>
                <a:ea typeface="Malgun Gothic"/>
                <a:cs typeface="Malgun Gothic"/>
                <a:sym typeface="Malgun Gothic"/>
              </a:rPr>
              <a:t>  찾아보기</a:t>
            </a: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86"/>
          <p:cNvSpPr/>
          <p:nvPr/>
        </p:nvSpPr>
        <p:spPr>
          <a:xfrm>
            <a:off x="5429253" y="3521675"/>
            <a:ext cx="8979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7"/>
          <p:cNvSpPr/>
          <p:nvPr/>
        </p:nvSpPr>
        <p:spPr>
          <a:xfrm>
            <a:off x="1394150" y="419725"/>
            <a:ext cx="5838000" cy="453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7"/>
          <p:cNvSpPr/>
          <p:nvPr/>
        </p:nvSpPr>
        <p:spPr>
          <a:xfrm>
            <a:off x="83950" y="769850"/>
            <a:ext cx="1266900" cy="41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23" name="Google Shape;1523;p87"/>
          <p:cNvGraphicFramePr/>
          <p:nvPr/>
        </p:nvGraphicFramePr>
        <p:xfrm>
          <a:off x="88700" y="7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1266900"/>
              </a:tblGrid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숙박권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플래너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제주정보관리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고객센터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808080"/>
                          </a:solidFill>
                        </a:rPr>
                        <a:t>이벤트 관리</a:t>
                      </a:r>
                      <a:endParaRPr b="1" sz="800">
                        <a:solidFill>
                          <a:srgbClr val="80808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lt1"/>
                          </a:solidFill>
                        </a:rPr>
                        <a:t>회원 관리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 - 전체 회원 관리</a:t>
                      </a:r>
                      <a:r>
                        <a:rPr b="1" lang="ko" sz="800">
                          <a:solidFill>
                            <a:srgbClr val="9E9E9E"/>
                          </a:solidFill>
                          <a:highlight>
                            <a:schemeClr val="accent6"/>
                          </a:highlight>
                        </a:rPr>
                        <a:t> </a:t>
                      </a:r>
                      <a:endParaRPr b="1" sz="800">
                        <a:solidFill>
                          <a:srgbClr val="9E9E9E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24" name="Google Shape;1524;p87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525" name="Google Shape;1525;p87"/>
          <p:cNvSpPr/>
          <p:nvPr/>
        </p:nvSpPr>
        <p:spPr>
          <a:xfrm>
            <a:off x="1430725" y="4731175"/>
            <a:ext cx="57525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◀◀     ◀    1   2   3   4   5   6   7   8   9   10    ▶     ▶▶</a:t>
            </a:r>
            <a:endParaRPr sz="700"/>
          </a:p>
        </p:txBody>
      </p:sp>
      <p:sp>
        <p:nvSpPr>
          <p:cNvPr descr="양방향 사선" id="1526" name="Google Shape;1526;p87"/>
          <p:cNvSpPr txBox="1"/>
          <p:nvPr/>
        </p:nvSpPr>
        <p:spPr>
          <a:xfrm>
            <a:off x="5536375" y="85575"/>
            <a:ext cx="294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87"/>
          <p:cNvSpPr txBox="1"/>
          <p:nvPr/>
        </p:nvSpPr>
        <p:spPr>
          <a:xfrm>
            <a:off x="7275450" y="506900"/>
            <a:ext cx="18288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 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회원 관리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 전체 회원 관리 : 가입한 회원들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확인 가능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들어오자마자 가입한 회원수,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당일 가입 회원 수, 탈퇴 회원수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 가능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 검색기능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이름과 아이디로 찾을 회원 검색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87"/>
          <p:cNvSpPr/>
          <p:nvPr/>
        </p:nvSpPr>
        <p:spPr>
          <a:xfrm>
            <a:off x="5194138" y="4504263"/>
            <a:ext cx="486000" cy="168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lt1"/>
                </a:solidFill>
              </a:rPr>
              <a:t>검색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29" name="Google Shape;1529;p87"/>
          <p:cNvSpPr/>
          <p:nvPr/>
        </p:nvSpPr>
        <p:spPr>
          <a:xfrm>
            <a:off x="1400175" y="438150"/>
            <a:ext cx="5838000" cy="24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관리자 &gt; 회원 관리 </a:t>
            </a:r>
            <a:endParaRPr sz="800" u="sng">
              <a:solidFill>
                <a:schemeClr val="lt1"/>
              </a:solidFill>
            </a:endParaRPr>
          </a:p>
        </p:txBody>
      </p:sp>
      <p:sp>
        <p:nvSpPr>
          <p:cNvPr id="1530" name="Google Shape;1530;p87"/>
          <p:cNvSpPr txBox="1"/>
          <p:nvPr/>
        </p:nvSpPr>
        <p:spPr>
          <a:xfrm>
            <a:off x="6025850" y="2400913"/>
            <a:ext cx="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highlight>
                <a:schemeClr val="accent5"/>
              </a:highlight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83950" y="419725"/>
            <a:ext cx="1266900" cy="32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      홍길동 </a:t>
            </a:r>
            <a:r>
              <a:rPr lang="ko" sz="600"/>
              <a:t>님</a:t>
            </a:r>
            <a:endParaRPr sz="600"/>
          </a:p>
        </p:txBody>
      </p:sp>
      <p:sp>
        <p:nvSpPr>
          <p:cNvPr id="1532" name="Google Shape;1532;p87"/>
          <p:cNvSpPr/>
          <p:nvPr/>
        </p:nvSpPr>
        <p:spPr>
          <a:xfrm>
            <a:off x="779487" y="506900"/>
            <a:ext cx="492300" cy="1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1533" name="Google Shape;1533;p87"/>
          <p:cNvSpPr txBox="1"/>
          <p:nvPr/>
        </p:nvSpPr>
        <p:spPr>
          <a:xfrm>
            <a:off x="1818250" y="755575"/>
            <a:ext cx="4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회원 관리 </a:t>
            </a:r>
            <a:endParaRPr b="1" sz="1200"/>
          </a:p>
        </p:txBody>
      </p:sp>
      <p:sp>
        <p:nvSpPr>
          <p:cNvPr id="1534" name="Google Shape;1534;p87"/>
          <p:cNvSpPr/>
          <p:nvPr/>
        </p:nvSpPr>
        <p:spPr>
          <a:xfrm>
            <a:off x="3139575" y="4504275"/>
            <a:ext cx="2010000" cy="1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 txBox="1"/>
          <p:nvPr/>
        </p:nvSpPr>
        <p:spPr>
          <a:xfrm>
            <a:off x="1549525" y="740125"/>
            <a:ext cx="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1️⃣</a:t>
            </a:r>
            <a:endParaRPr/>
          </a:p>
        </p:txBody>
      </p:sp>
      <p:graphicFrame>
        <p:nvGraphicFramePr>
          <p:cNvPr id="1536" name="Google Shape;1536;p87"/>
          <p:cNvGraphicFramePr/>
          <p:nvPr/>
        </p:nvGraphicFramePr>
        <p:xfrm>
          <a:off x="2485275" y="431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{936230B0-2F45-48A8-B2D8-C1E5D6D3DB35}</a:tableStyleId>
              </a:tblPr>
              <a:tblGrid>
                <a:gridCol w="578400"/>
              </a:tblGrid>
              <a:tr h="10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이름</a:t>
                      </a:r>
                      <a:endParaRPr sz="700"/>
                    </a:p>
                  </a:txBody>
                  <a:tcPr marT="36000" marB="36000" marR="36000" marL="36000"/>
                </a:tc>
              </a:tr>
              <a:tr h="1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아이디</a:t>
                      </a:r>
                      <a:endParaRPr sz="7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sp>
        <p:nvSpPr>
          <p:cNvPr id="1537" name="Google Shape;1537;p87"/>
          <p:cNvSpPr txBox="1"/>
          <p:nvPr/>
        </p:nvSpPr>
        <p:spPr>
          <a:xfrm rot="10800000">
            <a:off x="2837906" y="4449819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▼</a:t>
            </a:r>
            <a:endParaRPr sz="600"/>
          </a:p>
        </p:txBody>
      </p:sp>
      <p:sp>
        <p:nvSpPr>
          <p:cNvPr id="1538" name="Google Shape;1538;p87"/>
          <p:cNvSpPr txBox="1"/>
          <p:nvPr/>
        </p:nvSpPr>
        <p:spPr>
          <a:xfrm>
            <a:off x="2044838" y="4314925"/>
            <a:ext cx="5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2️⃣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9" name="Google Shape;1539;p87"/>
          <p:cNvSpPr txBox="1"/>
          <p:nvPr/>
        </p:nvSpPr>
        <p:spPr>
          <a:xfrm>
            <a:off x="1651725" y="1124875"/>
            <a:ext cx="400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2021년 5월 15일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- 총 가입 회원 : 2,301명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- 금일 가입 회원 : 0명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- 총 탈퇴 회원 : 5명</a:t>
            </a:r>
            <a:endParaRPr sz="1000"/>
          </a:p>
        </p:txBody>
      </p:sp>
      <p:pic>
        <p:nvPicPr>
          <p:cNvPr id="1540" name="Google Shape;1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88" y="1966125"/>
            <a:ext cx="5649876" cy="2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AEAE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양방향 사선" id="177" name="Google Shape;177;p21"/>
          <p:cNvSpPr txBox="1"/>
          <p:nvPr/>
        </p:nvSpPr>
        <p:spPr>
          <a:xfrm>
            <a:off x="5536375" y="85575"/>
            <a:ext cx="33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로그인 - SNS 계정연동 기능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864000" y="8625"/>
            <a:ext cx="3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7408925" y="1979600"/>
            <a:ext cx="163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0" name="Google Shape;180;p21"/>
          <p:cNvSpPr txBox="1"/>
          <p:nvPr/>
        </p:nvSpPr>
        <p:spPr>
          <a:xfrm>
            <a:off x="7305675" y="612725"/>
            <a:ext cx="183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네이버[. 카카오] SNS 연동 로그인 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- 로그인, 연동허용 페이지는 SNS에서 제공하는 페이지로 대체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113" y="1887200"/>
            <a:ext cx="5418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3076263" y="2076875"/>
            <a:ext cx="1365900" cy="2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네이버 로그인</a:t>
            </a:r>
            <a:endParaRPr sz="1000"/>
          </a:p>
        </p:txBody>
      </p:sp>
      <p:sp>
        <p:nvSpPr>
          <p:cNvPr id="183" name="Google Shape;183;p21"/>
          <p:cNvSpPr/>
          <p:nvPr/>
        </p:nvSpPr>
        <p:spPr>
          <a:xfrm>
            <a:off x="3076263" y="2591225"/>
            <a:ext cx="1365900" cy="2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카카오 </a:t>
            </a:r>
            <a:r>
              <a:rPr lang="ko" sz="1000"/>
              <a:t>로그인</a:t>
            </a:r>
            <a:endParaRPr sz="1000"/>
          </a:p>
        </p:txBody>
      </p:sp>
      <p:sp>
        <p:nvSpPr>
          <p:cNvPr id="184" name="Google Shape;184;p21"/>
          <p:cNvSpPr/>
          <p:nvPr/>
        </p:nvSpPr>
        <p:spPr>
          <a:xfrm>
            <a:off x="2590800" y="2600325"/>
            <a:ext cx="400200" cy="252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카</a:t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